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25"/>
  </p:notesMasterIdLst>
  <p:sldIdLst>
    <p:sldId id="256" r:id="rId2"/>
    <p:sldId id="259" r:id="rId3"/>
    <p:sldId id="285" r:id="rId4"/>
    <p:sldId id="258" r:id="rId5"/>
    <p:sldId id="263" r:id="rId6"/>
    <p:sldId id="295" r:id="rId7"/>
    <p:sldId id="264" r:id="rId8"/>
    <p:sldId id="266" r:id="rId9"/>
    <p:sldId id="289" r:id="rId10"/>
    <p:sldId id="288" r:id="rId11"/>
    <p:sldId id="290" r:id="rId12"/>
    <p:sldId id="265" r:id="rId13"/>
    <p:sldId id="281" r:id="rId14"/>
    <p:sldId id="286" r:id="rId15"/>
    <p:sldId id="291" r:id="rId16"/>
    <p:sldId id="287" r:id="rId17"/>
    <p:sldId id="292" r:id="rId18"/>
    <p:sldId id="293" r:id="rId19"/>
    <p:sldId id="269" r:id="rId20"/>
    <p:sldId id="294" r:id="rId21"/>
    <p:sldId id="296" r:id="rId22"/>
    <p:sldId id="297" r:id="rId23"/>
    <p:sldId id="273" r:id="rId24"/>
  </p:sldIdLst>
  <p:sldSz cx="9144000" cy="6858000" type="screen4x3"/>
  <p:notesSz cx="6858000" cy="9144000"/>
  <p:embeddedFontLst>
    <p:embeddedFont>
      <p:font typeface="微软雅黑 Light" panose="020B0502040204020203" pitchFamily="34" charset="-122"/>
      <p:regular r:id="rId26"/>
    </p:embeddedFont>
    <p:embeddedFont>
      <p:font typeface="Calibri" panose="020F0502020204030204" pitchFamily="34" charset="0"/>
      <p:regular r:id="rId27"/>
      <p:bold r:id="rId28"/>
      <p:italic r:id="rId29"/>
      <p:boldItalic r:id="rId30"/>
    </p:embeddedFont>
    <p:embeddedFont>
      <p:font typeface="Segoe WP Light" panose="020B0604020202020204" charset="0"/>
      <p:regular r:id="rId31"/>
    </p:embeddedFont>
    <p:embeddedFont>
      <p:font typeface="Microsoft YaHei UI Light" panose="020B0502040204020203" pitchFamily="34" charset="-122"/>
      <p:regular r:id="rId32"/>
    </p:embeddedFont>
    <p:embeddedFont>
      <p:font typeface="Segoe WP Semibold" panose="020B0604020202020204" charset="0"/>
      <p:bold r:id="rId33"/>
    </p:embeddedFont>
    <p:embeddedFont>
      <p:font typeface="Calibri Light" panose="020F0302020204030204" pitchFamily="34" charset="0"/>
      <p:regular r:id="rId34"/>
      <p:italic r:id="rId35"/>
    </p:embeddedFont>
    <p:embeddedFont>
      <p:font typeface="Segoe UI Light" panose="020B0502040204020203" pitchFamily="34" charset="0"/>
      <p:regular r:id="rId36"/>
      <p:italic r:id="rId37"/>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54954"/>
    <a:srgbClr val="2E3138"/>
    <a:srgbClr val="525963"/>
    <a:srgbClr val="F2F3F4"/>
    <a:srgbClr val="C7EBF4"/>
    <a:srgbClr val="29A1D3"/>
    <a:srgbClr val="A2A2A3"/>
    <a:srgbClr val="E6E1D8"/>
    <a:srgbClr val="24252A"/>
    <a:srgbClr val="B4B4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03" autoAdjust="0"/>
    <p:restoredTop sz="77523" autoAdjust="0"/>
  </p:normalViewPr>
  <p:slideViewPr>
    <p:cSldViewPr snapToGrid="0">
      <p:cViewPr varScale="1">
        <p:scale>
          <a:sx n="73" d="100"/>
          <a:sy n="73" d="100"/>
        </p:scale>
        <p:origin x="180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CF9507-9E63-4D06-B82E-B6A20E0018AD}" type="doc">
      <dgm:prSet loTypeId="urn:microsoft.com/office/officeart/2005/8/layout/pyramid1" loCatId="pyramid" qsTypeId="urn:microsoft.com/office/officeart/2005/8/quickstyle/simple1" qsCatId="simple" csTypeId="urn:microsoft.com/office/officeart/2005/8/colors/accent0_3" csCatId="mainScheme" phldr="1"/>
      <dgm:spPr/>
    </dgm:pt>
    <dgm:pt modelId="{1F0EF067-100C-47B6-B303-D30B1F8AEF7C}">
      <dgm:prSet phldrT="[文本]" custT="1"/>
      <dgm:spPr/>
      <dgm:t>
        <a:bodyPr/>
        <a:lstStyle/>
        <a:p>
          <a:endParaRPr lang="en-US" altLang="zh-CN" sz="1800" smtClean="0">
            <a:solidFill>
              <a:schemeClr val="bg1"/>
            </a:solidFill>
            <a:latin typeface="Microsoft YaHei UI Light" panose="020B0502040204020203" pitchFamily="34" charset="-122"/>
            <a:ea typeface="Microsoft YaHei UI Light" panose="020B0502040204020203" pitchFamily="34" charset="-122"/>
          </a:endParaRPr>
        </a:p>
        <a:p>
          <a:r>
            <a:rPr lang="en-US" altLang="zh-CN" sz="1800" smtClean="0">
              <a:solidFill>
                <a:schemeClr val="bg1"/>
              </a:solidFill>
              <a:latin typeface="Microsoft YaHei UI Light" panose="020B0502040204020203" pitchFamily="34" charset="-122"/>
              <a:ea typeface="Microsoft YaHei UI Light" panose="020B0502040204020203" pitchFamily="34" charset="-122"/>
            </a:rPr>
            <a:t>Self-</a:t>
          </a:r>
        </a:p>
        <a:p>
          <a:r>
            <a:rPr lang="en-US" altLang="zh-CN" sz="1800" smtClean="0">
              <a:solidFill>
                <a:schemeClr val="bg1"/>
              </a:solidFill>
              <a:latin typeface="Microsoft YaHei UI Light" panose="020B0502040204020203" pitchFamily="34" charset="-122"/>
              <a:ea typeface="Microsoft YaHei UI Light" panose="020B0502040204020203" pitchFamily="34" charset="-122"/>
            </a:rPr>
            <a:t>Actualization</a:t>
          </a:r>
          <a:endParaRPr lang="zh-CN" altLang="en-US" sz="1800" dirty="0">
            <a:solidFill>
              <a:schemeClr val="bg1"/>
            </a:solidFill>
            <a:latin typeface="Microsoft YaHei UI Light" panose="020B0502040204020203" pitchFamily="34" charset="-122"/>
            <a:ea typeface="Microsoft YaHei UI Light" panose="020B0502040204020203" pitchFamily="34" charset="-122"/>
          </a:endParaRPr>
        </a:p>
      </dgm:t>
    </dgm:pt>
    <dgm:pt modelId="{46A3AC7F-0DAE-4868-A8AD-76CACFA0379C}" type="parTrans" cxnId="{00BEC38E-5A67-487A-BA64-48C7B9E190B1}">
      <dgm:prSet/>
      <dgm:spPr/>
      <dgm:t>
        <a:bodyPr/>
        <a:lstStyle/>
        <a:p>
          <a:endParaRPr lang="zh-CN" altLang="en-US">
            <a:latin typeface="Microsoft YaHei UI Light" panose="020B0502040204020203" pitchFamily="34" charset="-122"/>
            <a:ea typeface="Microsoft YaHei UI Light" panose="020B0502040204020203" pitchFamily="34" charset="-122"/>
          </a:endParaRPr>
        </a:p>
      </dgm:t>
    </dgm:pt>
    <dgm:pt modelId="{13EA9600-D7F0-46F7-85EE-FACFDF5318F1}" type="sibTrans" cxnId="{00BEC38E-5A67-487A-BA64-48C7B9E190B1}">
      <dgm:prSet/>
      <dgm:spPr/>
      <dgm:t>
        <a:bodyPr/>
        <a:lstStyle/>
        <a:p>
          <a:endParaRPr lang="zh-CN" altLang="en-US">
            <a:latin typeface="Microsoft YaHei UI Light" panose="020B0502040204020203" pitchFamily="34" charset="-122"/>
            <a:ea typeface="Microsoft YaHei UI Light" panose="020B0502040204020203" pitchFamily="34" charset="-122"/>
          </a:endParaRPr>
        </a:p>
      </dgm:t>
    </dgm:pt>
    <dgm:pt modelId="{6DF700FA-1DFB-4590-B0D4-447130D8CFB5}">
      <dgm:prSet phldrT="[文本]" custT="1"/>
      <dgm:spPr/>
      <dgm:t>
        <a:bodyPr/>
        <a:lstStyle/>
        <a:p>
          <a:r>
            <a:rPr lang="en-US" altLang="zh-CN" sz="2000" smtClean="0">
              <a:solidFill>
                <a:schemeClr val="bg1"/>
              </a:solidFill>
              <a:latin typeface="Microsoft YaHei UI Light" panose="020B0502040204020203" pitchFamily="34" charset="-122"/>
              <a:ea typeface="Microsoft YaHei UI Light" panose="020B0502040204020203" pitchFamily="34" charset="-122"/>
            </a:rPr>
            <a:t>Esteem</a:t>
          </a:r>
          <a:endParaRPr lang="zh-CN" altLang="en-US" sz="2000" dirty="0">
            <a:solidFill>
              <a:schemeClr val="bg1"/>
            </a:solidFill>
            <a:latin typeface="Microsoft YaHei UI Light" panose="020B0502040204020203" pitchFamily="34" charset="-122"/>
            <a:ea typeface="Microsoft YaHei UI Light" panose="020B0502040204020203" pitchFamily="34" charset="-122"/>
          </a:endParaRPr>
        </a:p>
      </dgm:t>
    </dgm:pt>
    <dgm:pt modelId="{519D96C3-6523-46D5-A166-244A08EB4203}" type="parTrans" cxnId="{3FCC5778-7BA7-4BB3-B94E-C9E60417855A}">
      <dgm:prSet/>
      <dgm:spPr/>
      <dgm:t>
        <a:bodyPr/>
        <a:lstStyle/>
        <a:p>
          <a:endParaRPr lang="zh-CN" altLang="en-US">
            <a:latin typeface="Microsoft YaHei UI Light" panose="020B0502040204020203" pitchFamily="34" charset="-122"/>
            <a:ea typeface="Microsoft YaHei UI Light" panose="020B0502040204020203" pitchFamily="34" charset="-122"/>
          </a:endParaRPr>
        </a:p>
      </dgm:t>
    </dgm:pt>
    <dgm:pt modelId="{FD8E3E4B-9733-4818-85EE-B8DDB47F2E1F}" type="sibTrans" cxnId="{3FCC5778-7BA7-4BB3-B94E-C9E60417855A}">
      <dgm:prSet/>
      <dgm:spPr/>
      <dgm:t>
        <a:bodyPr/>
        <a:lstStyle/>
        <a:p>
          <a:endParaRPr lang="zh-CN" altLang="en-US">
            <a:latin typeface="Microsoft YaHei UI Light" panose="020B0502040204020203" pitchFamily="34" charset="-122"/>
            <a:ea typeface="Microsoft YaHei UI Light" panose="020B0502040204020203" pitchFamily="34" charset="-122"/>
          </a:endParaRPr>
        </a:p>
      </dgm:t>
    </dgm:pt>
    <dgm:pt modelId="{A682BA32-4FDF-4820-BFF5-A0EF49A198B3}">
      <dgm:prSet phldrT="[文本]" custT="1"/>
      <dgm:spPr/>
      <dgm:t>
        <a:bodyPr/>
        <a:lstStyle/>
        <a:p>
          <a:r>
            <a:rPr lang="en-US" altLang="zh-CN" sz="2000" smtClean="0">
              <a:solidFill>
                <a:schemeClr val="bg1"/>
              </a:solidFill>
              <a:latin typeface="Microsoft YaHei UI Light" panose="020B0502040204020203" pitchFamily="34" charset="-122"/>
              <a:ea typeface="Microsoft YaHei UI Light" panose="020B0502040204020203" pitchFamily="34" charset="-122"/>
            </a:rPr>
            <a:t>Belonging</a:t>
          </a:r>
          <a:endParaRPr lang="zh-CN" altLang="en-US" sz="2000" dirty="0">
            <a:solidFill>
              <a:schemeClr val="bg1"/>
            </a:solidFill>
            <a:latin typeface="Microsoft YaHei UI Light" panose="020B0502040204020203" pitchFamily="34" charset="-122"/>
            <a:ea typeface="Microsoft YaHei UI Light" panose="020B0502040204020203" pitchFamily="34" charset="-122"/>
          </a:endParaRPr>
        </a:p>
      </dgm:t>
    </dgm:pt>
    <dgm:pt modelId="{7606E8CA-102A-4F9A-9AAE-AC6313B7B4C0}" type="parTrans" cxnId="{D32E217A-4309-4695-9FC0-A0EF9193298F}">
      <dgm:prSet/>
      <dgm:spPr/>
      <dgm:t>
        <a:bodyPr/>
        <a:lstStyle/>
        <a:p>
          <a:endParaRPr lang="zh-CN" altLang="en-US">
            <a:latin typeface="Microsoft YaHei UI Light" panose="020B0502040204020203" pitchFamily="34" charset="-122"/>
            <a:ea typeface="Microsoft YaHei UI Light" panose="020B0502040204020203" pitchFamily="34" charset="-122"/>
          </a:endParaRPr>
        </a:p>
      </dgm:t>
    </dgm:pt>
    <dgm:pt modelId="{6D472FBF-5AF3-4737-B709-2DFFEA15CA4D}" type="sibTrans" cxnId="{D32E217A-4309-4695-9FC0-A0EF9193298F}">
      <dgm:prSet/>
      <dgm:spPr/>
      <dgm:t>
        <a:bodyPr/>
        <a:lstStyle/>
        <a:p>
          <a:endParaRPr lang="zh-CN" altLang="en-US">
            <a:latin typeface="Microsoft YaHei UI Light" panose="020B0502040204020203" pitchFamily="34" charset="-122"/>
            <a:ea typeface="Microsoft YaHei UI Light" panose="020B0502040204020203" pitchFamily="34" charset="-122"/>
          </a:endParaRPr>
        </a:p>
      </dgm:t>
    </dgm:pt>
    <dgm:pt modelId="{EADB78D3-54FC-47BF-B54F-5D4533209146}">
      <dgm:prSet phldrT="[文本]" custT="1"/>
      <dgm:spPr/>
      <dgm:t>
        <a:bodyPr/>
        <a:lstStyle/>
        <a:p>
          <a:r>
            <a:rPr lang="en-US" altLang="zh-CN" sz="2000" smtClean="0">
              <a:solidFill>
                <a:schemeClr val="bg1"/>
              </a:solidFill>
              <a:latin typeface="Microsoft YaHei UI Light" panose="020B0502040204020203" pitchFamily="34" charset="-122"/>
              <a:ea typeface="Microsoft YaHei UI Light" panose="020B0502040204020203" pitchFamily="34" charset="-122"/>
            </a:rPr>
            <a:t>Physiological</a:t>
          </a:r>
          <a:endParaRPr lang="zh-CN" altLang="en-US" sz="2000" dirty="0">
            <a:solidFill>
              <a:schemeClr val="bg1"/>
            </a:solidFill>
            <a:latin typeface="Microsoft YaHei UI Light" panose="020B0502040204020203" pitchFamily="34" charset="-122"/>
            <a:ea typeface="Microsoft YaHei UI Light" panose="020B0502040204020203" pitchFamily="34" charset="-122"/>
          </a:endParaRPr>
        </a:p>
      </dgm:t>
    </dgm:pt>
    <dgm:pt modelId="{2F9E1EC5-C902-4F3A-B671-EFE2284E9B09}" type="parTrans" cxnId="{B5360BD0-F622-4F7D-AD95-72FFAC8C9030}">
      <dgm:prSet/>
      <dgm:spPr/>
      <dgm:t>
        <a:bodyPr/>
        <a:lstStyle/>
        <a:p>
          <a:endParaRPr lang="zh-CN" altLang="en-US">
            <a:latin typeface="Microsoft YaHei UI Light" panose="020B0502040204020203" pitchFamily="34" charset="-122"/>
            <a:ea typeface="Microsoft YaHei UI Light" panose="020B0502040204020203" pitchFamily="34" charset="-122"/>
          </a:endParaRPr>
        </a:p>
      </dgm:t>
    </dgm:pt>
    <dgm:pt modelId="{7E6A6ECA-7F68-4BF7-93CF-6D85E6BFC19B}" type="sibTrans" cxnId="{B5360BD0-F622-4F7D-AD95-72FFAC8C9030}">
      <dgm:prSet/>
      <dgm:spPr/>
      <dgm:t>
        <a:bodyPr/>
        <a:lstStyle/>
        <a:p>
          <a:endParaRPr lang="zh-CN" altLang="en-US">
            <a:latin typeface="Microsoft YaHei UI Light" panose="020B0502040204020203" pitchFamily="34" charset="-122"/>
            <a:ea typeface="Microsoft YaHei UI Light" panose="020B0502040204020203" pitchFamily="34" charset="-122"/>
          </a:endParaRPr>
        </a:p>
      </dgm:t>
    </dgm:pt>
    <dgm:pt modelId="{B9CBCF80-54D2-4EB9-874A-2510067C4339}">
      <dgm:prSet phldrT="[文本]" custT="1"/>
      <dgm:spPr/>
      <dgm:t>
        <a:bodyPr/>
        <a:lstStyle/>
        <a:p>
          <a:r>
            <a:rPr lang="en-US" altLang="zh-CN" sz="2000" smtClean="0">
              <a:solidFill>
                <a:schemeClr val="bg1"/>
              </a:solidFill>
              <a:latin typeface="Microsoft YaHei UI Light" panose="020B0502040204020203" pitchFamily="34" charset="-122"/>
              <a:ea typeface="Microsoft YaHei UI Light" panose="020B0502040204020203" pitchFamily="34" charset="-122"/>
            </a:rPr>
            <a:t>Safety</a:t>
          </a:r>
          <a:endParaRPr lang="zh-CN" altLang="en-US" sz="2000" dirty="0">
            <a:solidFill>
              <a:schemeClr val="bg1"/>
            </a:solidFill>
            <a:latin typeface="Microsoft YaHei UI Light" panose="020B0502040204020203" pitchFamily="34" charset="-122"/>
            <a:ea typeface="Microsoft YaHei UI Light" panose="020B0502040204020203" pitchFamily="34" charset="-122"/>
          </a:endParaRPr>
        </a:p>
      </dgm:t>
    </dgm:pt>
    <dgm:pt modelId="{E2A0A821-DE41-4E34-AA7D-C943919C6715}" type="parTrans" cxnId="{E21C24D9-F82A-4259-9A02-92B782F1B9C9}">
      <dgm:prSet/>
      <dgm:spPr/>
      <dgm:t>
        <a:bodyPr/>
        <a:lstStyle/>
        <a:p>
          <a:endParaRPr lang="zh-CN" altLang="en-US">
            <a:latin typeface="Microsoft YaHei UI Light" panose="020B0502040204020203" pitchFamily="34" charset="-122"/>
            <a:ea typeface="Microsoft YaHei UI Light" panose="020B0502040204020203" pitchFamily="34" charset="-122"/>
          </a:endParaRPr>
        </a:p>
      </dgm:t>
    </dgm:pt>
    <dgm:pt modelId="{09A298A5-103C-4B95-9A75-702F7AF4AC51}" type="sibTrans" cxnId="{E21C24D9-F82A-4259-9A02-92B782F1B9C9}">
      <dgm:prSet/>
      <dgm:spPr/>
      <dgm:t>
        <a:bodyPr/>
        <a:lstStyle/>
        <a:p>
          <a:endParaRPr lang="zh-CN" altLang="en-US">
            <a:latin typeface="Microsoft YaHei UI Light" panose="020B0502040204020203" pitchFamily="34" charset="-122"/>
            <a:ea typeface="Microsoft YaHei UI Light" panose="020B0502040204020203" pitchFamily="34" charset="-122"/>
          </a:endParaRPr>
        </a:p>
      </dgm:t>
    </dgm:pt>
    <dgm:pt modelId="{C3F91607-E372-4B6D-9186-D6D21C121C74}" type="pres">
      <dgm:prSet presAssocID="{DBCF9507-9E63-4D06-B82E-B6A20E0018AD}" presName="Name0" presStyleCnt="0">
        <dgm:presLayoutVars>
          <dgm:dir/>
          <dgm:animLvl val="lvl"/>
          <dgm:resizeHandles val="exact"/>
        </dgm:presLayoutVars>
      </dgm:prSet>
      <dgm:spPr/>
    </dgm:pt>
    <dgm:pt modelId="{C25CD83F-5494-42F6-B49E-031D76775606}" type="pres">
      <dgm:prSet presAssocID="{1F0EF067-100C-47B6-B303-D30B1F8AEF7C}" presName="Name8" presStyleCnt="0"/>
      <dgm:spPr/>
    </dgm:pt>
    <dgm:pt modelId="{B33DAC07-5258-4037-B554-3F32D3D9E078}" type="pres">
      <dgm:prSet presAssocID="{1F0EF067-100C-47B6-B303-D30B1F8AEF7C}" presName="level" presStyleLbl="node1" presStyleIdx="0" presStyleCnt="5" custScaleY="267147">
        <dgm:presLayoutVars>
          <dgm:chMax val="1"/>
          <dgm:bulletEnabled val="1"/>
        </dgm:presLayoutVars>
      </dgm:prSet>
      <dgm:spPr/>
    </dgm:pt>
    <dgm:pt modelId="{23ECBC15-1ABD-47DD-A192-A94B59584B10}" type="pres">
      <dgm:prSet presAssocID="{1F0EF067-100C-47B6-B303-D30B1F8AEF7C}" presName="levelTx" presStyleLbl="revTx" presStyleIdx="0" presStyleCnt="0">
        <dgm:presLayoutVars>
          <dgm:chMax val="1"/>
          <dgm:bulletEnabled val="1"/>
        </dgm:presLayoutVars>
      </dgm:prSet>
      <dgm:spPr/>
    </dgm:pt>
    <dgm:pt modelId="{019B871E-614B-49C5-837F-99EBBBD57E7C}" type="pres">
      <dgm:prSet presAssocID="{6DF700FA-1DFB-4590-B0D4-447130D8CFB5}" presName="Name8" presStyleCnt="0"/>
      <dgm:spPr/>
    </dgm:pt>
    <dgm:pt modelId="{67FEB42C-1C87-4541-9956-92AD262A8709}" type="pres">
      <dgm:prSet presAssocID="{6DF700FA-1DFB-4590-B0D4-447130D8CFB5}" presName="level" presStyleLbl="node1" presStyleIdx="1" presStyleCnt="5">
        <dgm:presLayoutVars>
          <dgm:chMax val="1"/>
          <dgm:bulletEnabled val="1"/>
        </dgm:presLayoutVars>
      </dgm:prSet>
      <dgm:spPr/>
      <dgm:t>
        <a:bodyPr/>
        <a:lstStyle/>
        <a:p>
          <a:endParaRPr lang="zh-CN" altLang="en-US"/>
        </a:p>
      </dgm:t>
    </dgm:pt>
    <dgm:pt modelId="{7B9EB807-D3AC-43C6-A778-680628669D7B}" type="pres">
      <dgm:prSet presAssocID="{6DF700FA-1DFB-4590-B0D4-447130D8CFB5}" presName="levelTx" presStyleLbl="revTx" presStyleIdx="0" presStyleCnt="0">
        <dgm:presLayoutVars>
          <dgm:chMax val="1"/>
          <dgm:bulletEnabled val="1"/>
        </dgm:presLayoutVars>
      </dgm:prSet>
      <dgm:spPr/>
      <dgm:t>
        <a:bodyPr/>
        <a:lstStyle/>
        <a:p>
          <a:endParaRPr lang="zh-CN" altLang="en-US"/>
        </a:p>
      </dgm:t>
    </dgm:pt>
    <dgm:pt modelId="{71FCA42A-DB99-4CF8-B022-5CF138DAD243}" type="pres">
      <dgm:prSet presAssocID="{A682BA32-4FDF-4820-BFF5-A0EF49A198B3}" presName="Name8" presStyleCnt="0"/>
      <dgm:spPr/>
    </dgm:pt>
    <dgm:pt modelId="{0FA079C7-B20A-44D7-92E5-76363881D7F0}" type="pres">
      <dgm:prSet presAssocID="{A682BA32-4FDF-4820-BFF5-A0EF49A198B3}" presName="level" presStyleLbl="node1" presStyleIdx="2" presStyleCnt="5">
        <dgm:presLayoutVars>
          <dgm:chMax val="1"/>
          <dgm:bulletEnabled val="1"/>
        </dgm:presLayoutVars>
      </dgm:prSet>
      <dgm:spPr/>
      <dgm:t>
        <a:bodyPr/>
        <a:lstStyle/>
        <a:p>
          <a:endParaRPr lang="zh-CN" altLang="en-US"/>
        </a:p>
      </dgm:t>
    </dgm:pt>
    <dgm:pt modelId="{58BD992D-422D-49A2-9DAC-DC17974CD6DA}" type="pres">
      <dgm:prSet presAssocID="{A682BA32-4FDF-4820-BFF5-A0EF49A198B3}" presName="levelTx" presStyleLbl="revTx" presStyleIdx="0" presStyleCnt="0">
        <dgm:presLayoutVars>
          <dgm:chMax val="1"/>
          <dgm:bulletEnabled val="1"/>
        </dgm:presLayoutVars>
      </dgm:prSet>
      <dgm:spPr/>
      <dgm:t>
        <a:bodyPr/>
        <a:lstStyle/>
        <a:p>
          <a:endParaRPr lang="zh-CN" altLang="en-US"/>
        </a:p>
      </dgm:t>
    </dgm:pt>
    <dgm:pt modelId="{ACFE4901-D0A3-461E-A907-AB3F2EC33037}" type="pres">
      <dgm:prSet presAssocID="{B9CBCF80-54D2-4EB9-874A-2510067C4339}" presName="Name8" presStyleCnt="0"/>
      <dgm:spPr/>
    </dgm:pt>
    <dgm:pt modelId="{0B2AEDB2-E33A-476C-A5C4-2AEC77B27699}" type="pres">
      <dgm:prSet presAssocID="{B9CBCF80-54D2-4EB9-874A-2510067C4339}" presName="level" presStyleLbl="node1" presStyleIdx="3" presStyleCnt="5">
        <dgm:presLayoutVars>
          <dgm:chMax val="1"/>
          <dgm:bulletEnabled val="1"/>
        </dgm:presLayoutVars>
      </dgm:prSet>
      <dgm:spPr/>
      <dgm:t>
        <a:bodyPr/>
        <a:lstStyle/>
        <a:p>
          <a:endParaRPr lang="zh-CN" altLang="en-US"/>
        </a:p>
      </dgm:t>
    </dgm:pt>
    <dgm:pt modelId="{28B45A54-BE9E-4A36-B8B8-18D09916C112}" type="pres">
      <dgm:prSet presAssocID="{B9CBCF80-54D2-4EB9-874A-2510067C4339}" presName="levelTx" presStyleLbl="revTx" presStyleIdx="0" presStyleCnt="0">
        <dgm:presLayoutVars>
          <dgm:chMax val="1"/>
          <dgm:bulletEnabled val="1"/>
        </dgm:presLayoutVars>
      </dgm:prSet>
      <dgm:spPr/>
      <dgm:t>
        <a:bodyPr/>
        <a:lstStyle/>
        <a:p>
          <a:endParaRPr lang="zh-CN" altLang="en-US"/>
        </a:p>
      </dgm:t>
    </dgm:pt>
    <dgm:pt modelId="{45C342D1-1A81-4736-A936-E7044678DF20}" type="pres">
      <dgm:prSet presAssocID="{EADB78D3-54FC-47BF-B54F-5D4533209146}" presName="Name8" presStyleCnt="0"/>
      <dgm:spPr/>
    </dgm:pt>
    <dgm:pt modelId="{F33B6856-BA40-4B00-BD59-44BAA5A2AEC1}" type="pres">
      <dgm:prSet presAssocID="{EADB78D3-54FC-47BF-B54F-5D4533209146}" presName="level" presStyleLbl="node1" presStyleIdx="4" presStyleCnt="5">
        <dgm:presLayoutVars>
          <dgm:chMax val="1"/>
          <dgm:bulletEnabled val="1"/>
        </dgm:presLayoutVars>
      </dgm:prSet>
      <dgm:spPr/>
      <dgm:t>
        <a:bodyPr/>
        <a:lstStyle/>
        <a:p>
          <a:endParaRPr lang="zh-CN" altLang="en-US"/>
        </a:p>
      </dgm:t>
    </dgm:pt>
    <dgm:pt modelId="{828C46C6-20DD-4AD2-8A31-FAA3E3580D01}" type="pres">
      <dgm:prSet presAssocID="{EADB78D3-54FC-47BF-B54F-5D4533209146}" presName="levelTx" presStyleLbl="revTx" presStyleIdx="0" presStyleCnt="0">
        <dgm:presLayoutVars>
          <dgm:chMax val="1"/>
          <dgm:bulletEnabled val="1"/>
        </dgm:presLayoutVars>
      </dgm:prSet>
      <dgm:spPr/>
      <dgm:t>
        <a:bodyPr/>
        <a:lstStyle/>
        <a:p>
          <a:endParaRPr lang="zh-CN" altLang="en-US"/>
        </a:p>
      </dgm:t>
    </dgm:pt>
  </dgm:ptLst>
  <dgm:cxnLst>
    <dgm:cxn modelId="{5A5968BD-2D2C-4E4C-94B6-3A237AB78A86}" type="presOf" srcId="{EADB78D3-54FC-47BF-B54F-5D4533209146}" destId="{F33B6856-BA40-4B00-BD59-44BAA5A2AEC1}" srcOrd="0" destOrd="0" presId="urn:microsoft.com/office/officeart/2005/8/layout/pyramid1"/>
    <dgm:cxn modelId="{A0830D29-32D3-4097-A045-3A2EBD5C001A}" type="presOf" srcId="{6DF700FA-1DFB-4590-B0D4-447130D8CFB5}" destId="{7B9EB807-D3AC-43C6-A778-680628669D7B}" srcOrd="1" destOrd="0" presId="urn:microsoft.com/office/officeart/2005/8/layout/pyramid1"/>
    <dgm:cxn modelId="{FE26CFCF-8930-4BCF-8B89-8DB1AB489CE3}" type="presOf" srcId="{EADB78D3-54FC-47BF-B54F-5D4533209146}" destId="{828C46C6-20DD-4AD2-8A31-FAA3E3580D01}" srcOrd="1" destOrd="0" presId="urn:microsoft.com/office/officeart/2005/8/layout/pyramid1"/>
    <dgm:cxn modelId="{E21C24D9-F82A-4259-9A02-92B782F1B9C9}" srcId="{DBCF9507-9E63-4D06-B82E-B6A20E0018AD}" destId="{B9CBCF80-54D2-4EB9-874A-2510067C4339}" srcOrd="3" destOrd="0" parTransId="{E2A0A821-DE41-4E34-AA7D-C943919C6715}" sibTransId="{09A298A5-103C-4B95-9A75-702F7AF4AC51}"/>
    <dgm:cxn modelId="{A163F642-ADC6-4483-B213-6221AB5AF332}" type="presOf" srcId="{1F0EF067-100C-47B6-B303-D30B1F8AEF7C}" destId="{23ECBC15-1ABD-47DD-A192-A94B59584B10}" srcOrd="1" destOrd="0" presId="urn:microsoft.com/office/officeart/2005/8/layout/pyramid1"/>
    <dgm:cxn modelId="{39275CEE-C80D-41DD-B242-A3E9462E7D5E}" type="presOf" srcId="{B9CBCF80-54D2-4EB9-874A-2510067C4339}" destId="{28B45A54-BE9E-4A36-B8B8-18D09916C112}" srcOrd="1" destOrd="0" presId="urn:microsoft.com/office/officeart/2005/8/layout/pyramid1"/>
    <dgm:cxn modelId="{4141BD85-8E43-4B06-9E65-2E92E9687D9A}" type="presOf" srcId="{B9CBCF80-54D2-4EB9-874A-2510067C4339}" destId="{0B2AEDB2-E33A-476C-A5C4-2AEC77B27699}" srcOrd="0" destOrd="0" presId="urn:microsoft.com/office/officeart/2005/8/layout/pyramid1"/>
    <dgm:cxn modelId="{3FCC5778-7BA7-4BB3-B94E-C9E60417855A}" srcId="{DBCF9507-9E63-4D06-B82E-B6A20E0018AD}" destId="{6DF700FA-1DFB-4590-B0D4-447130D8CFB5}" srcOrd="1" destOrd="0" parTransId="{519D96C3-6523-46D5-A166-244A08EB4203}" sibTransId="{FD8E3E4B-9733-4818-85EE-B8DDB47F2E1F}"/>
    <dgm:cxn modelId="{58252353-6B6E-4148-A00C-E3892FE788FC}" type="presOf" srcId="{DBCF9507-9E63-4D06-B82E-B6A20E0018AD}" destId="{C3F91607-E372-4B6D-9186-D6D21C121C74}" srcOrd="0" destOrd="0" presId="urn:microsoft.com/office/officeart/2005/8/layout/pyramid1"/>
    <dgm:cxn modelId="{132A076F-E80B-4BBE-9E94-673D748EC08C}" type="presOf" srcId="{1F0EF067-100C-47B6-B303-D30B1F8AEF7C}" destId="{B33DAC07-5258-4037-B554-3F32D3D9E078}" srcOrd="0" destOrd="0" presId="urn:microsoft.com/office/officeart/2005/8/layout/pyramid1"/>
    <dgm:cxn modelId="{D32E217A-4309-4695-9FC0-A0EF9193298F}" srcId="{DBCF9507-9E63-4D06-B82E-B6A20E0018AD}" destId="{A682BA32-4FDF-4820-BFF5-A0EF49A198B3}" srcOrd="2" destOrd="0" parTransId="{7606E8CA-102A-4F9A-9AAE-AC6313B7B4C0}" sibTransId="{6D472FBF-5AF3-4737-B709-2DFFEA15CA4D}"/>
    <dgm:cxn modelId="{B31C18A8-085F-4CE6-81E9-B618CC6A8B4D}" type="presOf" srcId="{A682BA32-4FDF-4820-BFF5-A0EF49A198B3}" destId="{0FA079C7-B20A-44D7-92E5-76363881D7F0}" srcOrd="0" destOrd="0" presId="urn:microsoft.com/office/officeart/2005/8/layout/pyramid1"/>
    <dgm:cxn modelId="{56FFB1DA-0AAF-4885-92D2-2882A0E18B8D}" type="presOf" srcId="{A682BA32-4FDF-4820-BFF5-A0EF49A198B3}" destId="{58BD992D-422D-49A2-9DAC-DC17974CD6DA}" srcOrd="1" destOrd="0" presId="urn:microsoft.com/office/officeart/2005/8/layout/pyramid1"/>
    <dgm:cxn modelId="{00BEC38E-5A67-487A-BA64-48C7B9E190B1}" srcId="{DBCF9507-9E63-4D06-B82E-B6A20E0018AD}" destId="{1F0EF067-100C-47B6-B303-D30B1F8AEF7C}" srcOrd="0" destOrd="0" parTransId="{46A3AC7F-0DAE-4868-A8AD-76CACFA0379C}" sibTransId="{13EA9600-D7F0-46F7-85EE-FACFDF5318F1}"/>
    <dgm:cxn modelId="{0A90757A-85CE-4658-B29C-08A9F3944453}" type="presOf" srcId="{6DF700FA-1DFB-4590-B0D4-447130D8CFB5}" destId="{67FEB42C-1C87-4541-9956-92AD262A8709}" srcOrd="0" destOrd="0" presId="urn:microsoft.com/office/officeart/2005/8/layout/pyramid1"/>
    <dgm:cxn modelId="{B5360BD0-F622-4F7D-AD95-72FFAC8C9030}" srcId="{DBCF9507-9E63-4D06-B82E-B6A20E0018AD}" destId="{EADB78D3-54FC-47BF-B54F-5D4533209146}" srcOrd="4" destOrd="0" parTransId="{2F9E1EC5-C902-4F3A-B671-EFE2284E9B09}" sibTransId="{7E6A6ECA-7F68-4BF7-93CF-6D85E6BFC19B}"/>
    <dgm:cxn modelId="{9F54EE8E-07B3-47A3-99F6-0D0526BCFA5B}" type="presParOf" srcId="{C3F91607-E372-4B6D-9186-D6D21C121C74}" destId="{C25CD83F-5494-42F6-B49E-031D76775606}" srcOrd="0" destOrd="0" presId="urn:microsoft.com/office/officeart/2005/8/layout/pyramid1"/>
    <dgm:cxn modelId="{8377A89A-F542-42F5-AAE4-FA356AFB75E2}" type="presParOf" srcId="{C25CD83F-5494-42F6-B49E-031D76775606}" destId="{B33DAC07-5258-4037-B554-3F32D3D9E078}" srcOrd="0" destOrd="0" presId="urn:microsoft.com/office/officeart/2005/8/layout/pyramid1"/>
    <dgm:cxn modelId="{4FDE6725-A0E5-4C71-BF1B-372726540CB1}" type="presParOf" srcId="{C25CD83F-5494-42F6-B49E-031D76775606}" destId="{23ECBC15-1ABD-47DD-A192-A94B59584B10}" srcOrd="1" destOrd="0" presId="urn:microsoft.com/office/officeart/2005/8/layout/pyramid1"/>
    <dgm:cxn modelId="{864F72A6-0593-41D1-B50B-5EDD5DBD4C0D}" type="presParOf" srcId="{C3F91607-E372-4B6D-9186-D6D21C121C74}" destId="{019B871E-614B-49C5-837F-99EBBBD57E7C}" srcOrd="1" destOrd="0" presId="urn:microsoft.com/office/officeart/2005/8/layout/pyramid1"/>
    <dgm:cxn modelId="{B99E7B61-B359-4BAE-8049-55CD78B701F4}" type="presParOf" srcId="{019B871E-614B-49C5-837F-99EBBBD57E7C}" destId="{67FEB42C-1C87-4541-9956-92AD262A8709}" srcOrd="0" destOrd="0" presId="urn:microsoft.com/office/officeart/2005/8/layout/pyramid1"/>
    <dgm:cxn modelId="{CDA786C0-99A6-45A7-9EAB-5A934FAE374E}" type="presParOf" srcId="{019B871E-614B-49C5-837F-99EBBBD57E7C}" destId="{7B9EB807-D3AC-43C6-A778-680628669D7B}" srcOrd="1" destOrd="0" presId="urn:microsoft.com/office/officeart/2005/8/layout/pyramid1"/>
    <dgm:cxn modelId="{3D2667B2-7F49-4DD4-882B-6C0B43795B30}" type="presParOf" srcId="{C3F91607-E372-4B6D-9186-D6D21C121C74}" destId="{71FCA42A-DB99-4CF8-B022-5CF138DAD243}" srcOrd="2" destOrd="0" presId="urn:microsoft.com/office/officeart/2005/8/layout/pyramid1"/>
    <dgm:cxn modelId="{4B66CEB8-F1D1-4AB6-B98B-5F99AE8C4F7A}" type="presParOf" srcId="{71FCA42A-DB99-4CF8-B022-5CF138DAD243}" destId="{0FA079C7-B20A-44D7-92E5-76363881D7F0}" srcOrd="0" destOrd="0" presId="urn:microsoft.com/office/officeart/2005/8/layout/pyramid1"/>
    <dgm:cxn modelId="{640573A0-037B-4216-8537-A96D2CB12091}" type="presParOf" srcId="{71FCA42A-DB99-4CF8-B022-5CF138DAD243}" destId="{58BD992D-422D-49A2-9DAC-DC17974CD6DA}" srcOrd="1" destOrd="0" presId="urn:microsoft.com/office/officeart/2005/8/layout/pyramid1"/>
    <dgm:cxn modelId="{CE8DDB1C-FB5C-4B84-95CF-4A788C3DE0DA}" type="presParOf" srcId="{C3F91607-E372-4B6D-9186-D6D21C121C74}" destId="{ACFE4901-D0A3-461E-A907-AB3F2EC33037}" srcOrd="3" destOrd="0" presId="urn:microsoft.com/office/officeart/2005/8/layout/pyramid1"/>
    <dgm:cxn modelId="{74FB3235-3BC8-4269-8A5D-35F2606E6857}" type="presParOf" srcId="{ACFE4901-D0A3-461E-A907-AB3F2EC33037}" destId="{0B2AEDB2-E33A-476C-A5C4-2AEC77B27699}" srcOrd="0" destOrd="0" presId="urn:microsoft.com/office/officeart/2005/8/layout/pyramid1"/>
    <dgm:cxn modelId="{4544CEC9-E3A0-4100-A8E5-BCE06D598081}" type="presParOf" srcId="{ACFE4901-D0A3-461E-A907-AB3F2EC33037}" destId="{28B45A54-BE9E-4A36-B8B8-18D09916C112}" srcOrd="1" destOrd="0" presId="urn:microsoft.com/office/officeart/2005/8/layout/pyramid1"/>
    <dgm:cxn modelId="{50B0E61E-66BE-4E86-A53C-91441D37494F}" type="presParOf" srcId="{C3F91607-E372-4B6D-9186-D6D21C121C74}" destId="{45C342D1-1A81-4736-A936-E7044678DF20}" srcOrd="4" destOrd="0" presId="urn:microsoft.com/office/officeart/2005/8/layout/pyramid1"/>
    <dgm:cxn modelId="{3D923097-BFEE-4884-94FF-AD87186356CE}" type="presParOf" srcId="{45C342D1-1A81-4736-A936-E7044678DF20}" destId="{F33B6856-BA40-4B00-BD59-44BAA5A2AEC1}" srcOrd="0" destOrd="0" presId="urn:microsoft.com/office/officeart/2005/8/layout/pyramid1"/>
    <dgm:cxn modelId="{66402A9D-7086-4280-958D-1E4F69C3104C}" type="presParOf" srcId="{45C342D1-1A81-4736-A936-E7044678DF20}" destId="{828C46C6-20DD-4AD2-8A31-FAA3E3580D01}"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3DAC07-5258-4037-B554-3F32D3D9E078}">
      <dsp:nvSpPr>
        <dsp:cNvPr id="0" name=""/>
        <dsp:cNvSpPr/>
      </dsp:nvSpPr>
      <dsp:spPr>
        <a:xfrm>
          <a:off x="2049223" y="0"/>
          <a:ext cx="2737218" cy="1824812"/>
        </a:xfrm>
        <a:prstGeom prst="trapezoid">
          <a:avLst>
            <a:gd name="adj" fmla="val 75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endParaRPr lang="en-US" altLang="zh-CN" sz="1800" kern="1200" smtClean="0">
            <a:solidFill>
              <a:schemeClr val="bg1"/>
            </a:solidFill>
            <a:latin typeface="Microsoft YaHei UI Light" panose="020B0502040204020203" pitchFamily="34" charset="-122"/>
            <a:ea typeface="Microsoft YaHei UI Light" panose="020B0502040204020203" pitchFamily="34" charset="-122"/>
          </a:endParaRPr>
        </a:p>
        <a:p>
          <a:pPr lvl="0" algn="ctr" defTabSz="800100">
            <a:lnSpc>
              <a:spcPct val="90000"/>
            </a:lnSpc>
            <a:spcBef>
              <a:spcPct val="0"/>
            </a:spcBef>
            <a:spcAft>
              <a:spcPct val="35000"/>
            </a:spcAft>
          </a:pPr>
          <a:r>
            <a:rPr lang="en-US" altLang="zh-CN" sz="1800" kern="1200" smtClean="0">
              <a:solidFill>
                <a:schemeClr val="bg1"/>
              </a:solidFill>
              <a:latin typeface="Microsoft YaHei UI Light" panose="020B0502040204020203" pitchFamily="34" charset="-122"/>
              <a:ea typeface="Microsoft YaHei UI Light" panose="020B0502040204020203" pitchFamily="34" charset="-122"/>
            </a:rPr>
            <a:t>Self-</a:t>
          </a:r>
        </a:p>
        <a:p>
          <a:pPr lvl="0" algn="ctr" defTabSz="800100">
            <a:lnSpc>
              <a:spcPct val="90000"/>
            </a:lnSpc>
            <a:spcBef>
              <a:spcPct val="0"/>
            </a:spcBef>
            <a:spcAft>
              <a:spcPct val="35000"/>
            </a:spcAft>
          </a:pPr>
          <a:r>
            <a:rPr lang="en-US" altLang="zh-CN" sz="1800" kern="1200" smtClean="0">
              <a:solidFill>
                <a:schemeClr val="bg1"/>
              </a:solidFill>
              <a:latin typeface="Microsoft YaHei UI Light" panose="020B0502040204020203" pitchFamily="34" charset="-122"/>
              <a:ea typeface="Microsoft YaHei UI Light" panose="020B0502040204020203" pitchFamily="34" charset="-122"/>
            </a:rPr>
            <a:t>Actualization</a:t>
          </a:r>
          <a:endParaRPr lang="zh-CN" altLang="en-US" sz="1800" kern="1200" dirty="0">
            <a:solidFill>
              <a:schemeClr val="bg1"/>
            </a:solidFill>
            <a:latin typeface="Microsoft YaHei UI Light" panose="020B0502040204020203" pitchFamily="34" charset="-122"/>
            <a:ea typeface="Microsoft YaHei UI Light" panose="020B0502040204020203" pitchFamily="34" charset="-122"/>
          </a:endParaRPr>
        </a:p>
      </dsp:txBody>
      <dsp:txXfrm>
        <a:off x="2049223" y="0"/>
        <a:ext cx="2737218" cy="1824812"/>
      </dsp:txXfrm>
    </dsp:sp>
    <dsp:sp modelId="{67FEB42C-1C87-4541-9956-92AD262A8709}">
      <dsp:nvSpPr>
        <dsp:cNvPr id="0" name=""/>
        <dsp:cNvSpPr/>
      </dsp:nvSpPr>
      <dsp:spPr>
        <a:xfrm>
          <a:off x="1536917" y="1824812"/>
          <a:ext cx="3761830" cy="683074"/>
        </a:xfrm>
        <a:prstGeom prst="trapezoid">
          <a:avLst>
            <a:gd name="adj" fmla="val 75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altLang="zh-CN" sz="2000" kern="1200" smtClean="0">
              <a:solidFill>
                <a:schemeClr val="bg1"/>
              </a:solidFill>
              <a:latin typeface="Microsoft YaHei UI Light" panose="020B0502040204020203" pitchFamily="34" charset="-122"/>
              <a:ea typeface="Microsoft YaHei UI Light" panose="020B0502040204020203" pitchFamily="34" charset="-122"/>
            </a:rPr>
            <a:t>Esteem</a:t>
          </a:r>
          <a:endParaRPr lang="zh-CN" altLang="en-US" sz="2000" kern="1200" dirty="0">
            <a:solidFill>
              <a:schemeClr val="bg1"/>
            </a:solidFill>
            <a:latin typeface="Microsoft YaHei UI Light" panose="020B0502040204020203" pitchFamily="34" charset="-122"/>
            <a:ea typeface="Microsoft YaHei UI Light" panose="020B0502040204020203" pitchFamily="34" charset="-122"/>
          </a:endParaRPr>
        </a:p>
      </dsp:txBody>
      <dsp:txXfrm>
        <a:off x="2195237" y="1824812"/>
        <a:ext cx="2445189" cy="683074"/>
      </dsp:txXfrm>
    </dsp:sp>
    <dsp:sp modelId="{0FA079C7-B20A-44D7-92E5-76363881D7F0}">
      <dsp:nvSpPr>
        <dsp:cNvPr id="0" name=""/>
        <dsp:cNvSpPr/>
      </dsp:nvSpPr>
      <dsp:spPr>
        <a:xfrm>
          <a:off x="1024611" y="2507886"/>
          <a:ext cx="4786441" cy="683074"/>
        </a:xfrm>
        <a:prstGeom prst="trapezoid">
          <a:avLst>
            <a:gd name="adj" fmla="val 75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altLang="zh-CN" sz="2000" kern="1200" smtClean="0">
              <a:solidFill>
                <a:schemeClr val="bg1"/>
              </a:solidFill>
              <a:latin typeface="Microsoft YaHei UI Light" panose="020B0502040204020203" pitchFamily="34" charset="-122"/>
              <a:ea typeface="Microsoft YaHei UI Light" panose="020B0502040204020203" pitchFamily="34" charset="-122"/>
            </a:rPr>
            <a:t>Belonging</a:t>
          </a:r>
          <a:endParaRPr lang="zh-CN" altLang="en-US" sz="2000" kern="1200" dirty="0">
            <a:solidFill>
              <a:schemeClr val="bg1"/>
            </a:solidFill>
            <a:latin typeface="Microsoft YaHei UI Light" panose="020B0502040204020203" pitchFamily="34" charset="-122"/>
            <a:ea typeface="Microsoft YaHei UI Light" panose="020B0502040204020203" pitchFamily="34" charset="-122"/>
          </a:endParaRPr>
        </a:p>
      </dsp:txBody>
      <dsp:txXfrm>
        <a:off x="1862238" y="2507886"/>
        <a:ext cx="3111187" cy="683074"/>
      </dsp:txXfrm>
    </dsp:sp>
    <dsp:sp modelId="{0B2AEDB2-E33A-476C-A5C4-2AEC77B27699}">
      <dsp:nvSpPr>
        <dsp:cNvPr id="0" name=""/>
        <dsp:cNvSpPr/>
      </dsp:nvSpPr>
      <dsp:spPr>
        <a:xfrm>
          <a:off x="512305" y="3190961"/>
          <a:ext cx="5811053" cy="683074"/>
        </a:xfrm>
        <a:prstGeom prst="trapezoid">
          <a:avLst>
            <a:gd name="adj" fmla="val 75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altLang="zh-CN" sz="2000" kern="1200" smtClean="0">
              <a:solidFill>
                <a:schemeClr val="bg1"/>
              </a:solidFill>
              <a:latin typeface="Microsoft YaHei UI Light" panose="020B0502040204020203" pitchFamily="34" charset="-122"/>
              <a:ea typeface="Microsoft YaHei UI Light" panose="020B0502040204020203" pitchFamily="34" charset="-122"/>
            </a:rPr>
            <a:t>Safety</a:t>
          </a:r>
          <a:endParaRPr lang="zh-CN" altLang="en-US" sz="2000" kern="1200" dirty="0">
            <a:solidFill>
              <a:schemeClr val="bg1"/>
            </a:solidFill>
            <a:latin typeface="Microsoft YaHei UI Light" panose="020B0502040204020203" pitchFamily="34" charset="-122"/>
            <a:ea typeface="Microsoft YaHei UI Light" panose="020B0502040204020203" pitchFamily="34" charset="-122"/>
          </a:endParaRPr>
        </a:p>
      </dsp:txBody>
      <dsp:txXfrm>
        <a:off x="1529240" y="3190961"/>
        <a:ext cx="3777184" cy="683074"/>
      </dsp:txXfrm>
    </dsp:sp>
    <dsp:sp modelId="{F33B6856-BA40-4B00-BD59-44BAA5A2AEC1}">
      <dsp:nvSpPr>
        <dsp:cNvPr id="0" name=""/>
        <dsp:cNvSpPr/>
      </dsp:nvSpPr>
      <dsp:spPr>
        <a:xfrm>
          <a:off x="0" y="3874035"/>
          <a:ext cx="6835665" cy="683074"/>
        </a:xfrm>
        <a:prstGeom prst="trapezoid">
          <a:avLst>
            <a:gd name="adj" fmla="val 75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en-US" altLang="zh-CN" sz="2000" kern="1200" smtClean="0">
              <a:solidFill>
                <a:schemeClr val="bg1"/>
              </a:solidFill>
              <a:latin typeface="Microsoft YaHei UI Light" panose="020B0502040204020203" pitchFamily="34" charset="-122"/>
              <a:ea typeface="Microsoft YaHei UI Light" panose="020B0502040204020203" pitchFamily="34" charset="-122"/>
            </a:rPr>
            <a:t>Physiological</a:t>
          </a:r>
          <a:endParaRPr lang="zh-CN" altLang="en-US" sz="2000" kern="1200" dirty="0">
            <a:solidFill>
              <a:schemeClr val="bg1"/>
            </a:solidFill>
            <a:latin typeface="Microsoft YaHei UI Light" panose="020B0502040204020203" pitchFamily="34" charset="-122"/>
            <a:ea typeface="Microsoft YaHei UI Light" panose="020B0502040204020203" pitchFamily="34" charset="-122"/>
          </a:endParaRPr>
        </a:p>
      </dsp:txBody>
      <dsp:txXfrm>
        <a:off x="1196241" y="3874035"/>
        <a:ext cx="4443182" cy="683074"/>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7761CE-0D68-4BF2-A8BA-50D618E0E653}" type="datetimeFigureOut">
              <a:rPr lang="zh-CN" altLang="en-US" smtClean="0"/>
              <a:t>2014/12/5 Friday</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DCC929-A581-41F0-A3C4-A0FE70CA03B6}" type="slidenum">
              <a:rPr lang="zh-CN" altLang="en-US" smtClean="0"/>
              <a:t>‹#›</a:t>
            </a:fld>
            <a:endParaRPr lang="zh-CN" altLang="en-US"/>
          </a:p>
        </p:txBody>
      </p:sp>
    </p:spTree>
    <p:extLst>
      <p:ext uri="{BB962C8B-B14F-4D97-AF65-F5344CB8AC3E}">
        <p14:creationId xmlns:p14="http://schemas.microsoft.com/office/powerpoint/2010/main" val="232173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also known as the Andes flight disaster and, in South America, as the Miracle of the Andes (El </a:t>
            </a:r>
            <a:r>
              <a:rPr lang="en-US" altLang="zh-CN" sz="1200" kern="1200" dirty="0" err="1" smtClean="0">
                <a:solidFill>
                  <a:schemeClr val="tx1"/>
                </a:solidFill>
                <a:effectLst/>
                <a:latin typeface="+mn-lt"/>
                <a:ea typeface="+mn-ea"/>
                <a:cs typeface="+mn-cs"/>
              </a:rPr>
              <a:t>Milagro</a:t>
            </a:r>
            <a:r>
              <a:rPr lang="en-US" altLang="zh-CN" sz="1200" kern="1200" dirty="0" smtClean="0">
                <a:solidFill>
                  <a:schemeClr val="tx1"/>
                </a:solidFill>
                <a:effectLst/>
                <a:latin typeface="+mn-lt"/>
                <a:ea typeface="+mn-ea"/>
                <a:cs typeface="+mn-cs"/>
              </a:rPr>
              <a:t> de los Andes) was a chartered flight carrying 45 people, including a American football union team, their friends, family and associates, that crashed in the Andes on 13</a:t>
            </a:r>
            <a:r>
              <a:rPr lang="en-US" altLang="zh-CN" sz="1200" kern="1200" baseline="30000" dirty="0" smtClean="0">
                <a:solidFill>
                  <a:schemeClr val="tx1"/>
                </a:solidFill>
                <a:effectLst/>
                <a:latin typeface="+mn-lt"/>
                <a:ea typeface="+mn-ea"/>
                <a:cs typeface="+mn-cs"/>
              </a:rPr>
              <a:t>th</a:t>
            </a:r>
            <a:r>
              <a:rPr lang="en-US" altLang="zh-CN" sz="1200" kern="1200" dirty="0" smtClean="0">
                <a:solidFill>
                  <a:schemeClr val="tx1"/>
                </a:solidFill>
                <a:effectLst/>
                <a:latin typeface="+mn-lt"/>
                <a:ea typeface="+mn-ea"/>
                <a:cs typeface="+mn-cs"/>
              </a:rPr>
              <a:t> October 1972. More than a quarter of the passengers died in the crash and several others quickly suffered from cold and injury. Of the 27 who were alive a few days after the accident, another eight were killed by an avalanche. The last 16 survivors were rescued more than two months after the crash.</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Here you may have a question how can 16 people survive over two month in the center of mountain.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They had little food and no source of heat in the harsh conditions at over 3,600 </a:t>
            </a:r>
            <a:r>
              <a:rPr lang="en-US" altLang="zh-CN" sz="1200" kern="1200" dirty="0" err="1" smtClean="0">
                <a:solidFill>
                  <a:schemeClr val="tx1"/>
                </a:solidFill>
                <a:effectLst/>
                <a:latin typeface="+mn-lt"/>
                <a:ea typeface="+mn-ea"/>
                <a:cs typeface="+mn-cs"/>
              </a:rPr>
              <a:t>metres</a:t>
            </a:r>
            <a:r>
              <a:rPr lang="en-US" altLang="zh-CN" sz="1200" kern="1200" dirty="0" smtClean="0">
                <a:solidFill>
                  <a:schemeClr val="tx1"/>
                </a:solidFill>
                <a:effectLst/>
                <a:latin typeface="+mn-lt"/>
                <a:ea typeface="+mn-ea"/>
                <a:cs typeface="+mn-cs"/>
              </a:rPr>
              <a:t> (11,800 </a:t>
            </a:r>
            <a:r>
              <a:rPr lang="en-US" altLang="zh-CN" sz="1200" kern="1200" dirty="0" err="1" smtClean="0">
                <a:solidFill>
                  <a:schemeClr val="tx1"/>
                </a:solidFill>
                <a:effectLst/>
                <a:latin typeface="+mn-lt"/>
                <a:ea typeface="+mn-ea"/>
                <a:cs typeface="+mn-cs"/>
              </a:rPr>
              <a:t>ft</a:t>
            </a:r>
            <a:r>
              <a:rPr lang="en-US" altLang="zh-CN" sz="1200" kern="1200" dirty="0" smtClean="0">
                <a:solidFill>
                  <a:schemeClr val="tx1"/>
                </a:solidFill>
                <a:effectLst/>
                <a:latin typeface="+mn-lt"/>
                <a:ea typeface="+mn-ea"/>
                <a:cs typeface="+mn-cs"/>
              </a:rPr>
              <a:t>) altitude. Faced with starvation and radio news reports that the search for them had been abandoned, the survivors fed on the dead passengers who had been preserved in the snow. Rescuers did not learn of the survivors until 72 days after the crash when two passengers, after a 10-day wade across the Andes, found a local man there,[1] who gave them food and then alerted the existence of the other survivors.</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p>
          <a:p>
            <a:r>
              <a:rPr lang="en-US" altLang="zh-CN" sz="1200" kern="1200" dirty="0" smtClean="0">
                <a:solidFill>
                  <a:schemeClr val="tx1"/>
                </a:solidFill>
                <a:effectLst/>
                <a:latin typeface="+mn-lt"/>
                <a:ea typeface="+mn-ea"/>
                <a:cs typeface="+mn-cs"/>
              </a:rPr>
              <a:t>Cannibalism: the practice of eating the flesh of your own kind.</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25DCC929-A581-41F0-A3C4-A0FE70CA03B6}" type="slidenum">
              <a:rPr lang="zh-CN" altLang="en-US" smtClean="0"/>
              <a:t>3</a:t>
            </a:fld>
            <a:endParaRPr lang="zh-CN" altLang="en-US"/>
          </a:p>
        </p:txBody>
      </p:sp>
    </p:spTree>
    <p:extLst>
      <p:ext uri="{BB962C8B-B14F-4D97-AF65-F5344CB8AC3E}">
        <p14:creationId xmlns:p14="http://schemas.microsoft.com/office/powerpoint/2010/main" val="18362275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baseline="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If some cultures</a:t>
            </a:r>
            <a:r>
              <a:rPr lang="en-US" altLang="zh-CN" sz="1200" kern="1200" baseline="0" dirty="0" smtClean="0">
                <a:solidFill>
                  <a:schemeClr val="tx1"/>
                </a:solidFill>
                <a:effectLst/>
                <a:latin typeface="+mn-lt"/>
                <a:ea typeface="+mn-ea"/>
                <a:cs typeface="+mn-cs"/>
              </a:rPr>
              <a:t> have religions</a:t>
            </a:r>
            <a:r>
              <a:rPr lang="en-US" altLang="zh-CN" sz="1200" kern="1200" dirty="0" smtClean="0">
                <a:solidFill>
                  <a:schemeClr val="tx1"/>
                </a:solidFill>
                <a:effectLst/>
                <a:latin typeface="+mn-lt"/>
                <a:ea typeface="+mn-ea"/>
                <a:cs typeface="+mn-cs"/>
              </a:rPr>
              <a:t> really have motivated people to be cannibal, the moral relativism could not truly justify the cannibalism. I believe that ethical relativism is only a worthy belief if cultures were never to overlap. Sometimes we say that we cannot judge another culture because we cannot fully understand them, but if we begin to understand them does it give us the right to judge them. And in a modern society, these cannibal behaviors are incompatible with the universal principle of morality.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A cultural independence may become an excuse to maintain the cannibalism, but after the great globalization, these regions have become exposed to the majority. Their backward cannibalistic idea, just like the foot binding in China or improper corseting in Europe, is supposed to be abandoned as they are detrimental to humans within the culture. Therefore, cannibalism is not moralized by its role as a feature of a culture.</a:t>
            </a:r>
            <a:endParaRPr lang="zh-CN" altLang="zh-CN" sz="1200" kern="1200" dirty="0" smtClean="0">
              <a:solidFill>
                <a:schemeClr val="tx1"/>
              </a:solidFill>
              <a:effectLst/>
              <a:latin typeface="+mn-lt"/>
              <a:ea typeface="+mn-ea"/>
              <a:cs typeface="+mn-cs"/>
            </a:endParaRPr>
          </a:p>
          <a:p>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12</a:t>
            </a:fld>
            <a:endParaRPr lang="zh-CN" altLang="en-US"/>
          </a:p>
        </p:txBody>
      </p:sp>
    </p:spTree>
    <p:extLst>
      <p:ext uri="{BB962C8B-B14F-4D97-AF65-F5344CB8AC3E}">
        <p14:creationId xmlns:p14="http://schemas.microsoft.com/office/powerpoint/2010/main" val="30416835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Turn back to knowledge question</a:t>
            </a:r>
          </a:p>
          <a:p>
            <a:r>
              <a:rPr lang="en-US" altLang="zh-CN" dirty="0" smtClean="0"/>
              <a:t>To answer Now</a:t>
            </a:r>
            <a:r>
              <a:rPr lang="en-US" altLang="zh-CN" baseline="0" dirty="0" smtClean="0"/>
              <a:t> we have a proper resolution</a:t>
            </a:r>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13</a:t>
            </a:fld>
            <a:endParaRPr lang="zh-CN" altLang="en-US"/>
          </a:p>
        </p:txBody>
      </p:sp>
    </p:spTree>
    <p:extLst>
      <p:ext uri="{BB962C8B-B14F-4D97-AF65-F5344CB8AC3E}">
        <p14:creationId xmlns:p14="http://schemas.microsoft.com/office/powerpoint/2010/main" val="916725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Our resolution is that cannibalism is only reasonable in the situation of extreme dearth of food and within the specific cultural boundary.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14</a:t>
            </a:fld>
            <a:endParaRPr lang="zh-CN" altLang="en-US"/>
          </a:p>
        </p:txBody>
      </p:sp>
    </p:spTree>
    <p:extLst>
      <p:ext uri="{BB962C8B-B14F-4D97-AF65-F5344CB8AC3E}">
        <p14:creationId xmlns:p14="http://schemas.microsoft.com/office/powerpoint/2010/main" val="25472285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When we recapitulate</a:t>
            </a:r>
            <a:r>
              <a:rPr lang="en-US" altLang="zh-CN" baseline="0" dirty="0" smtClean="0"/>
              <a:t> the real life situation, we could find</a:t>
            </a:r>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15</a:t>
            </a:fld>
            <a:endParaRPr lang="zh-CN" altLang="en-US"/>
          </a:p>
        </p:txBody>
      </p:sp>
    </p:spTree>
    <p:extLst>
      <p:ext uri="{BB962C8B-B14F-4D97-AF65-F5344CB8AC3E}">
        <p14:creationId xmlns:p14="http://schemas.microsoft.com/office/powerpoint/2010/main" val="24875482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the story of the Andes survivors, these people do not really have any other choices. If Eat and they</a:t>
            </a:r>
            <a:r>
              <a:rPr lang="en-US" altLang="zh-CN" sz="1200" kern="1200" baseline="0" dirty="0" smtClean="0">
                <a:solidFill>
                  <a:schemeClr val="tx1"/>
                </a:solidFill>
                <a:effectLst/>
                <a:latin typeface="+mn-lt"/>
                <a:ea typeface="+mn-ea"/>
                <a:cs typeface="+mn-cs"/>
              </a:rPr>
              <a:t> can </a:t>
            </a:r>
            <a:r>
              <a:rPr lang="en-US" altLang="zh-CN" sz="1200" kern="1200" dirty="0" smtClean="0">
                <a:solidFill>
                  <a:schemeClr val="tx1"/>
                </a:solidFill>
                <a:effectLst/>
                <a:latin typeface="+mn-lt"/>
                <a:ea typeface="+mn-ea"/>
                <a:cs typeface="+mn-cs"/>
              </a:rPr>
              <a:t>be alive, refuse and they have to die. The public does not have any rights to condemn their compelled cannibalism. It is the same to </a:t>
            </a:r>
            <a:r>
              <a:rPr lang="en-US" altLang="zh-CN" sz="1200" kern="1200" smtClean="0">
                <a:solidFill>
                  <a:schemeClr val="tx1"/>
                </a:solidFill>
                <a:effectLst/>
                <a:latin typeface="+mn-lt"/>
                <a:ea typeface="+mn-ea"/>
                <a:cs typeface="+mn-cs"/>
              </a:rPr>
              <a:t>some cannibal</a:t>
            </a:r>
            <a:r>
              <a:rPr lang="en-US" altLang="zh-CN" sz="1200" kern="1200" baseline="0" smtClean="0">
                <a:solidFill>
                  <a:schemeClr val="tx1"/>
                </a:solidFill>
                <a:effectLst/>
                <a:latin typeface="+mn-lt"/>
                <a:ea typeface="+mn-ea"/>
                <a:cs typeface="+mn-cs"/>
              </a:rPr>
              <a:t> </a:t>
            </a:r>
            <a:r>
              <a:rPr lang="en-US" altLang="zh-CN" sz="1200" kern="1200" smtClean="0">
                <a:solidFill>
                  <a:schemeClr val="tx1"/>
                </a:solidFill>
                <a:effectLst/>
                <a:latin typeface="+mn-lt"/>
                <a:ea typeface="+mn-ea"/>
                <a:cs typeface="+mn-cs"/>
              </a:rPr>
              <a:t>instances </a:t>
            </a:r>
            <a:r>
              <a:rPr lang="en-US" altLang="zh-CN" sz="1200" kern="1200" dirty="0" smtClean="0">
                <a:solidFill>
                  <a:schemeClr val="tx1"/>
                </a:solidFill>
                <a:effectLst/>
                <a:latin typeface="+mn-lt"/>
                <a:ea typeface="+mn-ea"/>
                <a:cs typeface="+mn-cs"/>
              </a:rPr>
              <a:t>of famine in the history.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16</a:t>
            </a:fld>
            <a:endParaRPr lang="zh-CN" altLang="en-US"/>
          </a:p>
        </p:txBody>
      </p:sp>
    </p:spTree>
    <p:extLst>
      <p:ext uri="{BB962C8B-B14F-4D97-AF65-F5344CB8AC3E}">
        <p14:creationId xmlns:p14="http://schemas.microsoft.com/office/powerpoint/2010/main" val="9388562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In primitive tribes, no</a:t>
            </a:r>
            <a:r>
              <a:rPr lang="en-US" altLang="zh-CN" sz="1200" kern="1200" baseline="0" dirty="0" smtClean="0">
                <a:solidFill>
                  <a:schemeClr val="tx1"/>
                </a:solidFill>
                <a:effectLst/>
                <a:latin typeface="+mn-lt"/>
                <a:ea typeface="+mn-ea"/>
                <a:cs typeface="+mn-cs"/>
              </a:rPr>
              <a:t> matter African tribes or Aztecs</a:t>
            </a:r>
            <a:r>
              <a:rPr lang="en-US" altLang="zh-CN" sz="1200" kern="1200" dirty="0" smtClean="0">
                <a:solidFill>
                  <a:schemeClr val="tx1"/>
                </a:solidFill>
                <a:effectLst/>
                <a:latin typeface="+mn-lt"/>
                <a:ea typeface="+mn-ea"/>
                <a:cs typeface="+mn-cs"/>
              </a:rPr>
              <a:t> their cannibalism is only allowed in their specific tribes. A culture has its right to maintain its tradition and independence. From the perspective of moral universalism, an interference is also problematic. If You take action to eliminate the cannibalism or arrest those cannibals, your action also violate other culture’s right to have complete tradition. Only people belong to the culture know what cannibalism really means to them. Initiative or spontaneous awareness of drawbacks of cannibalism is more favorable to give them a better living condition.</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17</a:t>
            </a:fld>
            <a:endParaRPr lang="zh-CN" altLang="en-US"/>
          </a:p>
        </p:txBody>
      </p:sp>
    </p:spTree>
    <p:extLst>
      <p:ext uri="{BB962C8B-B14F-4D97-AF65-F5344CB8AC3E}">
        <p14:creationId xmlns:p14="http://schemas.microsoft.com/office/powerpoint/2010/main" val="14792176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For people who</a:t>
            </a:r>
            <a:r>
              <a:rPr lang="en-US" altLang="zh-CN" baseline="0" dirty="0" smtClean="0"/>
              <a:t> has freaky mind or have insanity, things are not the same. There is a example. </a:t>
            </a:r>
            <a:r>
              <a:rPr lang="en-US" altLang="zh-CN" dirty="0" err="1" smtClean="0"/>
              <a:t>Meiwes</a:t>
            </a:r>
            <a:r>
              <a:rPr lang="en-US" altLang="zh-CN" dirty="0" smtClean="0"/>
              <a:t> posted an advertisement on the website to find </a:t>
            </a:r>
            <a:r>
              <a:rPr lang="en-US" altLang="zh-CN" baseline="0" dirty="0" smtClean="0"/>
              <a:t>volunteers to eat</a:t>
            </a:r>
            <a:r>
              <a:rPr lang="en-US" altLang="zh-CN" dirty="0" smtClean="0"/>
              <a:t>. Many other people responded to the advertisement, but backed out.</a:t>
            </a:r>
            <a:r>
              <a:rPr lang="en-US" altLang="zh-CN" baseline="0" dirty="0" smtClean="0"/>
              <a:t> Still,</a:t>
            </a:r>
            <a:r>
              <a:rPr lang="en-US" altLang="zh-CN" dirty="0" smtClean="0"/>
              <a:t> one engineer</a:t>
            </a:r>
            <a:r>
              <a:rPr lang="en-US" altLang="zh-CN" baseline="0" dirty="0" smtClean="0"/>
              <a:t> is willing to become </a:t>
            </a:r>
            <a:r>
              <a:rPr lang="en-US" altLang="zh-CN" baseline="0" dirty="0" err="1" smtClean="0"/>
              <a:t>Meiwes</a:t>
            </a:r>
            <a:r>
              <a:rPr lang="en-US" altLang="zh-CN" baseline="0" dirty="0" smtClean="0"/>
              <a:t>’ victim and then he was eaten by </a:t>
            </a:r>
            <a:r>
              <a:rPr lang="en-US" altLang="zh-CN" baseline="0" dirty="0" err="1" smtClean="0"/>
              <a:t>Meiwes</a:t>
            </a:r>
            <a:r>
              <a:rPr lang="en-US" altLang="zh-CN" baseline="0" dirty="0" smtClean="0"/>
              <a:t>. In civilized society, this behavior or this special hobby could really violate both legislation and moral code. Will it be morally reasonable ? The answer is apparent not.</a:t>
            </a:r>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18</a:t>
            </a:fld>
            <a:endParaRPr lang="zh-CN" altLang="en-US"/>
          </a:p>
        </p:txBody>
      </p:sp>
    </p:spTree>
    <p:extLst>
      <p:ext uri="{BB962C8B-B14F-4D97-AF65-F5344CB8AC3E}">
        <p14:creationId xmlns:p14="http://schemas.microsoft.com/office/powerpoint/2010/main" val="2544818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solidFill>
                  <a:srgbClr val="B4B4B4"/>
                </a:solidFill>
                <a:latin typeface="Segoe WP Light" panose="020B0502040204020203" pitchFamily="34" charset="0"/>
                <a:cs typeface="Segoe WP Light" panose="020B0502040204020203" pitchFamily="34" charset="0"/>
              </a:rPr>
              <a:t>Cannibalism should be forgiven within the extreme condition like the Andes survivors</a:t>
            </a:r>
            <a:r>
              <a:rPr lang="en-US" altLang="zh-CN" sz="1200" baseline="0" dirty="0" smtClean="0">
                <a:solidFill>
                  <a:srgbClr val="B4B4B4"/>
                </a:solidFill>
                <a:latin typeface="Segoe WP Light" panose="020B0502040204020203" pitchFamily="34" charset="0"/>
                <a:cs typeface="Segoe WP Light" panose="020B0502040204020203" pitchFamily="34" charset="0"/>
              </a:rPr>
              <a:t> yet</a:t>
            </a:r>
            <a:r>
              <a:rPr lang="en-US" altLang="zh-CN" sz="1200" dirty="0" smtClean="0">
                <a:solidFill>
                  <a:srgbClr val="B4B4B4"/>
                </a:solidFill>
                <a:latin typeface="Segoe WP Light" panose="020B0502040204020203" pitchFamily="34" charset="0"/>
                <a:cs typeface="Segoe WP Light" panose="020B0502040204020203" pitchFamily="34" charset="0"/>
              </a:rPr>
              <a:t> cannibalism is better to be the last choice to survive</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We are not cannibals, so we cannot really know how they accept it. Maybe they are also afraid of being victims of their own cannibalism. We never know why these people volunteered to be eaten by people like Armin </a:t>
            </a:r>
            <a:r>
              <a:rPr lang="en-US" altLang="zh-CN" sz="1200" kern="1200" dirty="0" err="1" smtClean="0">
                <a:solidFill>
                  <a:schemeClr val="tx1"/>
                </a:solidFill>
                <a:effectLst/>
                <a:latin typeface="+mn-lt"/>
                <a:ea typeface="+mn-ea"/>
                <a:cs typeface="+mn-cs"/>
              </a:rPr>
              <a:t>Meiwes</a:t>
            </a:r>
            <a:r>
              <a:rPr lang="en-US" altLang="zh-CN" sz="1200" kern="1200" dirty="0" smtClean="0">
                <a:solidFill>
                  <a:schemeClr val="tx1"/>
                </a:solidFill>
                <a:effectLst/>
                <a:latin typeface="+mn-lt"/>
                <a:ea typeface="+mn-ea"/>
                <a:cs typeface="+mn-cs"/>
              </a:rPr>
              <a:t>. Perhaps for freaky mind or abnormal preference. I believe cannibalism has ever existed and now is still existing. But it would be impossible to offer an absolutely</a:t>
            </a:r>
            <a:r>
              <a:rPr lang="en-US" altLang="zh-CN" sz="1200" kern="1200" baseline="0" dirty="0" smtClean="0">
                <a:solidFill>
                  <a:schemeClr val="tx1"/>
                </a:solidFill>
                <a:effectLst/>
                <a:latin typeface="+mn-lt"/>
                <a:ea typeface="+mn-ea"/>
                <a:cs typeface="+mn-cs"/>
              </a:rPr>
              <a:t> correct judgment to cannibalism.</a:t>
            </a:r>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19</a:t>
            </a:fld>
            <a:endParaRPr lang="zh-CN" altLang="en-US"/>
          </a:p>
        </p:txBody>
      </p:sp>
    </p:spTree>
    <p:extLst>
      <p:ext uri="{BB962C8B-B14F-4D97-AF65-F5344CB8AC3E}">
        <p14:creationId xmlns:p14="http://schemas.microsoft.com/office/powerpoint/2010/main" val="37734273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We are not cannibals, so we cannot really know how they accept it. Maybe they are also afraid of being victims of their own cannibalism. We never know why these people volunteered to be eaten by Armin </a:t>
            </a:r>
            <a:r>
              <a:rPr lang="en-US" altLang="zh-CN" sz="1200" kern="1200" dirty="0" err="1" smtClean="0">
                <a:solidFill>
                  <a:schemeClr val="tx1"/>
                </a:solidFill>
                <a:effectLst/>
                <a:latin typeface="+mn-lt"/>
                <a:ea typeface="+mn-ea"/>
                <a:cs typeface="+mn-cs"/>
              </a:rPr>
              <a:t>Meiwes</a:t>
            </a:r>
            <a:r>
              <a:rPr lang="en-US" altLang="zh-CN" sz="1200" kern="1200" dirty="0" smtClean="0">
                <a:solidFill>
                  <a:schemeClr val="tx1"/>
                </a:solidFill>
                <a:effectLst/>
                <a:latin typeface="+mn-lt"/>
                <a:ea typeface="+mn-ea"/>
                <a:cs typeface="+mn-cs"/>
              </a:rPr>
              <a:t>. Perhaps for freaky mind or abnormal preference. I believe cannibalism has ever existed and now is still existing. But it would be better for us to leave it along.</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20</a:t>
            </a:fld>
            <a:endParaRPr lang="zh-CN" altLang="en-US"/>
          </a:p>
        </p:txBody>
      </p:sp>
    </p:spTree>
    <p:extLst>
      <p:ext uri="{BB962C8B-B14F-4D97-AF65-F5344CB8AC3E}">
        <p14:creationId xmlns:p14="http://schemas.microsoft.com/office/powerpoint/2010/main" val="21985627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Cannibalism: the practice of eating the flesh of your own kind.</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4</a:t>
            </a:fld>
            <a:endParaRPr lang="zh-CN" altLang="en-US"/>
          </a:p>
        </p:txBody>
      </p:sp>
    </p:spTree>
    <p:extLst>
      <p:ext uri="{BB962C8B-B14F-4D97-AF65-F5344CB8AC3E}">
        <p14:creationId xmlns:p14="http://schemas.microsoft.com/office/powerpoint/2010/main" val="40606304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err="1" smtClean="0">
                <a:solidFill>
                  <a:schemeClr val="tx1"/>
                </a:solidFill>
                <a:effectLst/>
                <a:latin typeface="+mn-lt"/>
                <a:ea typeface="+mn-ea"/>
                <a:cs typeface="+mn-cs"/>
              </a:rPr>
              <a:t>Humanbeings</a:t>
            </a:r>
            <a:r>
              <a:rPr lang="en-US" altLang="zh-CN" sz="1200" kern="1200" dirty="0" smtClean="0">
                <a:solidFill>
                  <a:schemeClr val="tx1"/>
                </a:solidFill>
                <a:effectLst/>
                <a:latin typeface="+mn-lt"/>
                <a:ea typeface="+mn-ea"/>
                <a:cs typeface="+mn-cs"/>
              </a:rPr>
              <a:t> have to face cannibalism in some extreme circumstance.</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Great Famine</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There are several serious famines in </a:t>
            </a:r>
            <a:r>
              <a:rPr lang="en-US" altLang="zh-CN" sz="1200" kern="1200" dirty="0" err="1" smtClean="0">
                <a:solidFill>
                  <a:schemeClr val="tx1"/>
                </a:solidFill>
                <a:effectLst/>
                <a:latin typeface="+mn-lt"/>
                <a:ea typeface="+mn-ea"/>
                <a:cs typeface="+mn-cs"/>
              </a:rPr>
              <a:t>humun</a:t>
            </a:r>
            <a:r>
              <a:rPr lang="en-US" altLang="zh-CN" sz="1200" kern="1200" dirty="0" smtClean="0">
                <a:solidFill>
                  <a:schemeClr val="tx1"/>
                </a:solidFill>
                <a:effectLst/>
                <a:latin typeface="+mn-lt"/>
                <a:ea typeface="+mn-ea"/>
                <a:cs typeface="+mn-cs"/>
              </a:rPr>
              <a:t> history.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Examples</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Definition:</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Maslow subsequently extended the idea to include his observations of humans' innate curiosity. His theories parallel many other theories of human developmental psychology, some of which focus on describing the stages of growth in humans.</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According to Maslow’s </a:t>
            </a:r>
            <a:r>
              <a:rPr lang="en-US" altLang="zh-CN" sz="1200" kern="1200" dirty="0" err="1" smtClean="0">
                <a:solidFill>
                  <a:schemeClr val="tx1"/>
                </a:solidFill>
                <a:effectLst/>
                <a:latin typeface="+mn-lt"/>
                <a:ea typeface="+mn-ea"/>
                <a:cs typeface="+mn-cs"/>
              </a:rPr>
              <a:t>hirechey</a:t>
            </a:r>
            <a:r>
              <a:rPr lang="en-US" altLang="zh-CN" sz="1200" kern="1200" dirty="0" smtClean="0">
                <a:solidFill>
                  <a:schemeClr val="tx1"/>
                </a:solidFill>
                <a:effectLst/>
                <a:latin typeface="+mn-lt"/>
                <a:ea typeface="+mn-ea"/>
                <a:cs typeface="+mn-cs"/>
              </a:rPr>
              <a:t> of needs, physiological needs are the most fundamental needs. They are physical requirements for human </a:t>
            </a:r>
            <a:r>
              <a:rPr lang="en-US" altLang="zh-CN" sz="1200" kern="1200" dirty="0" err="1" smtClean="0">
                <a:solidFill>
                  <a:schemeClr val="tx1"/>
                </a:solidFill>
                <a:effectLst/>
                <a:latin typeface="+mn-lt"/>
                <a:ea typeface="+mn-ea"/>
                <a:cs typeface="+mn-cs"/>
              </a:rPr>
              <a:t>survial</a:t>
            </a:r>
            <a:r>
              <a:rPr lang="en-US" altLang="zh-CN" sz="1200" kern="1200" dirty="0" smtClean="0">
                <a:solidFill>
                  <a:schemeClr val="tx1"/>
                </a:solidFill>
                <a:effectLst/>
                <a:latin typeface="+mn-lt"/>
                <a:ea typeface="+mn-ea"/>
                <a:cs typeface="+mn-cs"/>
              </a:rPr>
              <a:t>. Physiological needs are thought to be the most important; in other words they should be met first. Otherwise people are not able to achieve any needs upon it. In that case, ethical is more like some contained in “love and belonging” part. Just like what I mention before, for achieving this part. You have to meet this part successfully.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In an extreme condition that without any food resource; it is understandable to survive by </a:t>
            </a:r>
            <a:r>
              <a:rPr lang="en-US" altLang="zh-CN" sz="1200" kern="1200" dirty="0" err="1" smtClean="0">
                <a:solidFill>
                  <a:schemeClr val="tx1"/>
                </a:solidFill>
                <a:effectLst/>
                <a:latin typeface="+mn-lt"/>
                <a:ea typeface="+mn-ea"/>
                <a:cs typeface="+mn-cs"/>
              </a:rPr>
              <a:t>eatiing</a:t>
            </a:r>
            <a:r>
              <a:rPr lang="en-US" altLang="zh-CN" sz="1200" kern="1200" dirty="0" smtClean="0">
                <a:solidFill>
                  <a:schemeClr val="tx1"/>
                </a:solidFill>
                <a:effectLst/>
                <a:latin typeface="+mn-lt"/>
                <a:ea typeface="+mn-ea"/>
                <a:cs typeface="+mn-cs"/>
              </a:rPr>
              <a:t> dead body of human beings.</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5</a:t>
            </a:fld>
            <a:endParaRPr lang="zh-CN" altLang="en-US"/>
          </a:p>
        </p:txBody>
      </p:sp>
    </p:spTree>
    <p:extLst>
      <p:ext uri="{BB962C8B-B14F-4D97-AF65-F5344CB8AC3E}">
        <p14:creationId xmlns:p14="http://schemas.microsoft.com/office/powerpoint/2010/main" val="31171084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err="1" smtClean="0">
                <a:solidFill>
                  <a:schemeClr val="tx1"/>
                </a:solidFill>
                <a:effectLst/>
                <a:latin typeface="+mn-lt"/>
                <a:ea typeface="+mn-ea"/>
                <a:cs typeface="+mn-cs"/>
              </a:rPr>
              <a:t>Humanbeings</a:t>
            </a:r>
            <a:r>
              <a:rPr lang="en-US" altLang="zh-CN" sz="1200" kern="1200" dirty="0" smtClean="0">
                <a:solidFill>
                  <a:schemeClr val="tx1"/>
                </a:solidFill>
                <a:effectLst/>
                <a:latin typeface="+mn-lt"/>
                <a:ea typeface="+mn-ea"/>
                <a:cs typeface="+mn-cs"/>
              </a:rPr>
              <a:t> have to face cannibalism in some extreme circumstance.</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Great Famine</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There are several serious famines in </a:t>
            </a:r>
            <a:r>
              <a:rPr lang="en-US" altLang="zh-CN" sz="1200" kern="1200" dirty="0" err="1" smtClean="0">
                <a:solidFill>
                  <a:schemeClr val="tx1"/>
                </a:solidFill>
                <a:effectLst/>
                <a:latin typeface="+mn-lt"/>
                <a:ea typeface="+mn-ea"/>
                <a:cs typeface="+mn-cs"/>
              </a:rPr>
              <a:t>humun</a:t>
            </a:r>
            <a:r>
              <a:rPr lang="en-US" altLang="zh-CN" sz="1200" kern="1200" dirty="0" smtClean="0">
                <a:solidFill>
                  <a:schemeClr val="tx1"/>
                </a:solidFill>
                <a:effectLst/>
                <a:latin typeface="+mn-lt"/>
                <a:ea typeface="+mn-ea"/>
                <a:cs typeface="+mn-cs"/>
              </a:rPr>
              <a:t> history.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Examples</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Definition:</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Maslow subsequently extended the idea to include his observations of humans' innate curiosity. His theories parallel many other theories of human developmental psychology, some of which focus on describing the stages of growth in humans.</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According to Maslow’s </a:t>
            </a:r>
            <a:r>
              <a:rPr lang="en-US" altLang="zh-CN" sz="1200" kern="1200" dirty="0" err="1" smtClean="0">
                <a:solidFill>
                  <a:schemeClr val="tx1"/>
                </a:solidFill>
                <a:effectLst/>
                <a:latin typeface="+mn-lt"/>
                <a:ea typeface="+mn-ea"/>
                <a:cs typeface="+mn-cs"/>
              </a:rPr>
              <a:t>hirechey</a:t>
            </a:r>
            <a:r>
              <a:rPr lang="en-US" altLang="zh-CN" sz="1200" kern="1200" dirty="0" smtClean="0">
                <a:solidFill>
                  <a:schemeClr val="tx1"/>
                </a:solidFill>
                <a:effectLst/>
                <a:latin typeface="+mn-lt"/>
                <a:ea typeface="+mn-ea"/>
                <a:cs typeface="+mn-cs"/>
              </a:rPr>
              <a:t> of needs, physiological needs are the most fundamental needs. They are physical requirements for human </a:t>
            </a:r>
            <a:r>
              <a:rPr lang="en-US" altLang="zh-CN" sz="1200" kern="1200" dirty="0" err="1" smtClean="0">
                <a:solidFill>
                  <a:schemeClr val="tx1"/>
                </a:solidFill>
                <a:effectLst/>
                <a:latin typeface="+mn-lt"/>
                <a:ea typeface="+mn-ea"/>
                <a:cs typeface="+mn-cs"/>
              </a:rPr>
              <a:t>survial</a:t>
            </a:r>
            <a:r>
              <a:rPr lang="en-US" altLang="zh-CN" sz="1200" kern="1200" dirty="0" smtClean="0">
                <a:solidFill>
                  <a:schemeClr val="tx1"/>
                </a:solidFill>
                <a:effectLst/>
                <a:latin typeface="+mn-lt"/>
                <a:ea typeface="+mn-ea"/>
                <a:cs typeface="+mn-cs"/>
              </a:rPr>
              <a:t>. Physiological needs are thought to be the most important; in other words they should be met first. Otherwise people are not able to achieve any needs upon it. In that case, ethical is more like some contained in “love and belonging” part. Just like what I mention before, for achieving this part. You have to meet this part successfully.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In an extreme condition that without any food resource; it is understandable to survive by </a:t>
            </a:r>
            <a:r>
              <a:rPr lang="en-US" altLang="zh-CN" sz="1200" kern="1200" dirty="0" err="1" smtClean="0">
                <a:solidFill>
                  <a:schemeClr val="tx1"/>
                </a:solidFill>
                <a:effectLst/>
                <a:latin typeface="+mn-lt"/>
                <a:ea typeface="+mn-ea"/>
                <a:cs typeface="+mn-cs"/>
              </a:rPr>
              <a:t>eatiing</a:t>
            </a:r>
            <a:r>
              <a:rPr lang="en-US" altLang="zh-CN" sz="1200" kern="1200" dirty="0" smtClean="0">
                <a:solidFill>
                  <a:schemeClr val="tx1"/>
                </a:solidFill>
                <a:effectLst/>
                <a:latin typeface="+mn-lt"/>
                <a:ea typeface="+mn-ea"/>
                <a:cs typeface="+mn-cs"/>
              </a:rPr>
              <a:t> dead body of human beings.</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6</a:t>
            </a:fld>
            <a:endParaRPr lang="zh-CN" altLang="en-US"/>
          </a:p>
        </p:txBody>
      </p:sp>
    </p:spTree>
    <p:extLst>
      <p:ext uri="{BB962C8B-B14F-4D97-AF65-F5344CB8AC3E}">
        <p14:creationId xmlns:p14="http://schemas.microsoft.com/office/powerpoint/2010/main" val="1782439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Counterclaim:</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Although they survive from the accident, they will suffer form guilty in their following </a:t>
            </a:r>
            <a:r>
              <a:rPr lang="en-US" altLang="zh-CN" sz="1200" kern="1200" dirty="0" err="1" smtClean="0">
                <a:solidFill>
                  <a:schemeClr val="tx1"/>
                </a:solidFill>
                <a:effectLst/>
                <a:latin typeface="+mn-lt"/>
                <a:ea typeface="+mn-ea"/>
                <a:cs typeface="+mn-cs"/>
              </a:rPr>
              <a:t>lifes</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Cannibalism or Intraspecific prey is special but common phenomenon in animal kingdom, especially those invertebrate creations. Among vertebrate animals, some fish or </a:t>
            </a:r>
            <a:r>
              <a:rPr lang="en-US" altLang="zh-CN" sz="1200" kern="1200" dirty="0" err="1" smtClean="0">
                <a:solidFill>
                  <a:schemeClr val="tx1"/>
                </a:solidFill>
                <a:effectLst/>
                <a:latin typeface="+mn-lt"/>
                <a:ea typeface="+mn-ea"/>
                <a:cs typeface="+mn-cs"/>
              </a:rPr>
              <a:t>forgs</a:t>
            </a:r>
            <a:r>
              <a:rPr lang="en-US" altLang="zh-CN" sz="1200" kern="1200" dirty="0" smtClean="0">
                <a:solidFill>
                  <a:schemeClr val="tx1"/>
                </a:solidFill>
                <a:effectLst/>
                <a:latin typeface="+mn-lt"/>
                <a:ea typeface="+mn-ea"/>
                <a:cs typeface="+mn-cs"/>
              </a:rPr>
              <a:t> have cannibal behavior when they meet problem such as scarcity of food.</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On account of recent research on </a:t>
            </a:r>
            <a:r>
              <a:rPr lang="en-US" altLang="zh-CN" sz="1200" kern="1200" dirty="0" err="1" smtClean="0">
                <a:solidFill>
                  <a:schemeClr val="tx1"/>
                </a:solidFill>
                <a:effectLst/>
                <a:latin typeface="+mn-lt"/>
                <a:ea typeface="+mn-ea"/>
                <a:cs typeface="+mn-cs"/>
              </a:rPr>
              <a:t>vertabrate</a:t>
            </a:r>
            <a:r>
              <a:rPr lang="en-US" altLang="zh-CN" sz="1200" kern="1200" dirty="0" smtClean="0">
                <a:solidFill>
                  <a:schemeClr val="tx1"/>
                </a:solidFill>
                <a:effectLst/>
                <a:latin typeface="+mn-lt"/>
                <a:ea typeface="+mn-ea"/>
                <a:cs typeface="+mn-cs"/>
              </a:rPr>
              <a:t> animals, there are at least 14 mammals that have cannibalism.</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However we are superior creation than animals we known in earth.</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We develop a complete system about ethics and morality.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We have much more complex emotion than animals.</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Cannibalism is not going </a:t>
            </a:r>
            <a:r>
              <a:rPr lang="en-US" altLang="zh-CN" sz="1200" kern="1200" dirty="0" err="1" smtClean="0">
                <a:solidFill>
                  <a:schemeClr val="tx1"/>
                </a:solidFill>
                <a:effectLst/>
                <a:latin typeface="+mn-lt"/>
                <a:ea typeface="+mn-ea"/>
                <a:cs typeface="+mn-cs"/>
              </a:rPr>
              <a:t>ot</a:t>
            </a:r>
            <a:r>
              <a:rPr lang="en-US" altLang="zh-CN" sz="1200" kern="1200" dirty="0" smtClean="0">
                <a:solidFill>
                  <a:schemeClr val="tx1"/>
                </a:solidFill>
                <a:effectLst/>
                <a:latin typeface="+mn-lt"/>
                <a:ea typeface="+mn-ea"/>
                <a:cs typeface="+mn-cs"/>
              </a:rPr>
              <a:t> be morally reasonable in this case.</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7</a:t>
            </a:fld>
            <a:endParaRPr lang="zh-CN" altLang="en-US"/>
          </a:p>
        </p:txBody>
      </p:sp>
    </p:spTree>
    <p:extLst>
      <p:ext uri="{BB962C8B-B14F-4D97-AF65-F5344CB8AC3E}">
        <p14:creationId xmlns:p14="http://schemas.microsoft.com/office/powerpoint/2010/main" val="1836568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As everyone knows, there are something else than basic physiologic demand that causes the cannibalism. To a big part it is about the culture, including derived beliefs and influenced emotion, and they are a large part of motivation of cannibalism in ancient or primitive society. Anthropologist Peggy Reeves </a:t>
            </a:r>
            <a:r>
              <a:rPr lang="en-US" altLang="zh-CN" sz="1200" kern="1200" dirty="0" err="1" smtClean="0">
                <a:solidFill>
                  <a:schemeClr val="tx1"/>
                </a:solidFill>
                <a:effectLst/>
                <a:latin typeface="+mn-lt"/>
                <a:ea typeface="+mn-ea"/>
                <a:cs typeface="+mn-cs"/>
              </a:rPr>
              <a:t>Sanday</a:t>
            </a:r>
            <a:r>
              <a:rPr lang="en-US" altLang="zh-CN" sz="1200" kern="1200" dirty="0" smtClean="0">
                <a:solidFill>
                  <a:schemeClr val="tx1"/>
                </a:solidFill>
                <a:effectLst/>
                <a:latin typeface="+mn-lt"/>
                <a:ea typeface="+mn-ea"/>
                <a:cs typeface="+mn-cs"/>
              </a:rPr>
              <a:t> found evidence for cannibalism in 34% of cultures in one cross-historical sample.</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25DCC929-A581-41F0-A3C4-A0FE70CA03B6}" type="slidenum">
              <a:rPr lang="zh-CN" altLang="en-US" smtClean="0"/>
              <a:t>8</a:t>
            </a:fld>
            <a:endParaRPr lang="zh-CN" altLang="en-US"/>
          </a:p>
        </p:txBody>
      </p:sp>
    </p:spTree>
    <p:extLst>
      <p:ext uri="{BB962C8B-B14F-4D97-AF65-F5344CB8AC3E}">
        <p14:creationId xmlns:p14="http://schemas.microsoft.com/office/powerpoint/2010/main" val="19377855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Among certain South American and African tribes, for example, the bodies of killed foes were cooked and eaten, or burned, reduced to powder, and put in drinks. This was said to protect the victors against attacks by the souls of the deceased, and also to be a way of acquiring their energy. Other tribesmen have disapproved of the practice but claimed it is done by witches and sorcerers in order to gain magical power. In still other societies, such as some in New Guinea, parts of the bodies of relatives, who had died naturally, were eaten as a benign way of expressing kinship and assuring their REINCARNATION within the tribe.</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9</a:t>
            </a:fld>
            <a:endParaRPr lang="zh-CN" altLang="en-US"/>
          </a:p>
        </p:txBody>
      </p:sp>
    </p:spTree>
    <p:extLst>
      <p:ext uri="{BB962C8B-B14F-4D97-AF65-F5344CB8AC3E}">
        <p14:creationId xmlns:p14="http://schemas.microsoft.com/office/powerpoint/2010/main" val="21576549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Cannibalism has also sometimes been a part of religious sacrifice. In Fiji the communal eating of cannibal victims who had been sacrificed to a major god was said to be a way of cementing </a:t>
            </a:r>
            <a:r>
              <a:rPr lang="zh-CN" altLang="zh-CN" sz="1200" kern="1200" dirty="0" smtClean="0">
                <a:solidFill>
                  <a:schemeClr val="tx1"/>
                </a:solidFill>
                <a:effectLst/>
                <a:latin typeface="+mn-lt"/>
                <a:ea typeface="+mn-ea"/>
                <a:cs typeface="+mn-cs"/>
              </a:rPr>
              <a:t>粘合</a:t>
            </a:r>
            <a:r>
              <a:rPr lang="en-US" altLang="zh-CN" sz="1200" kern="1200" dirty="0" smtClean="0">
                <a:solidFill>
                  <a:schemeClr val="tx1"/>
                </a:solidFill>
                <a:effectLst/>
                <a:latin typeface="+mn-lt"/>
                <a:ea typeface="+mn-ea"/>
                <a:cs typeface="+mn-cs"/>
              </a:rPr>
              <a:t> an alliance between chiefs. Among the Aztecs of Mexico, reports have al</a:t>
            </a:r>
            <a:r>
              <a:rPr lang="zh-CN" altLang="en-US" sz="1200" kern="1200" dirty="0" smtClean="0">
                <a:solidFill>
                  <a:schemeClr val="tx1"/>
                </a:solidFill>
                <a:effectLst/>
                <a:latin typeface="+mn-lt"/>
                <a:ea typeface="+mn-ea"/>
                <a:cs typeface="+mn-cs"/>
              </a:rPr>
              <a:t>‘</a:t>
            </a:r>
            <a:r>
              <a:rPr lang="en-US" altLang="zh-CN" sz="1200" kern="1200" dirty="0" err="1" smtClean="0">
                <a:solidFill>
                  <a:schemeClr val="tx1"/>
                </a:solidFill>
                <a:effectLst/>
                <a:latin typeface="+mn-lt"/>
                <a:ea typeface="+mn-ea"/>
                <a:cs typeface="+mn-cs"/>
              </a:rPr>
              <a:t>leged</a:t>
            </a:r>
            <a:r>
              <a:rPr lang="en-US" altLang="zh-CN" sz="1200" kern="1200" dirty="0" smtClean="0">
                <a:solidFill>
                  <a:schemeClr val="tx1"/>
                </a:solidFill>
                <a:effectLst/>
                <a:latin typeface="+mn-lt"/>
                <a:ea typeface="+mn-ea"/>
                <a:cs typeface="+mn-cs"/>
              </a:rPr>
              <a:t> that the bodies of the victims whose hearts and blood were regularly offered to nourish the sun were then eaten by priests and nobility. To eat offerings</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presented to the gods is widely considered a means of having communion with that god and with other worshippers.</a:t>
            </a:r>
            <a:endParaRPr lang="zh-CN" altLang="zh-CN" sz="1200" kern="1200" dirty="0" smtClean="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25DCC929-A581-41F0-A3C4-A0FE70CA03B6}" type="slidenum">
              <a:rPr lang="zh-CN" altLang="en-US" smtClean="0"/>
              <a:t>10</a:t>
            </a:fld>
            <a:endParaRPr lang="zh-CN" altLang="en-US"/>
          </a:p>
        </p:txBody>
      </p:sp>
    </p:spTree>
    <p:extLst>
      <p:ext uri="{BB962C8B-B14F-4D97-AF65-F5344CB8AC3E}">
        <p14:creationId xmlns:p14="http://schemas.microsoft.com/office/powerpoint/2010/main" val="34275650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From the perspective of moral relativism, the concept of ethics could only be applied within specific cultural boundaries where this moral system originated. And thus, the cannibalism could not be condemned as an immoral behavior which violates the human nature. In fact, interfering those cannibalisms in these cultures is even not justified by the standard which claims to respect other cultures.</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5DCC929-A581-41F0-A3C4-A0FE70CA03B6}" type="slidenum">
              <a:rPr lang="zh-CN" altLang="en-US" smtClean="0"/>
              <a:t>11</a:t>
            </a:fld>
            <a:endParaRPr lang="zh-CN" altLang="en-US"/>
          </a:p>
        </p:txBody>
      </p:sp>
    </p:spTree>
    <p:extLst>
      <p:ext uri="{BB962C8B-B14F-4D97-AF65-F5344CB8AC3E}">
        <p14:creationId xmlns:p14="http://schemas.microsoft.com/office/powerpoint/2010/main" val="3508556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909272BF-53C3-42DF-83FE-77D0A6B3330A}" type="datetimeFigureOut">
              <a:rPr lang="zh-CN" altLang="en-US" smtClean="0"/>
              <a:t>2014/12/5 Friday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3633028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909272BF-53C3-42DF-83FE-77D0A6B3330A}" type="datetimeFigureOut">
              <a:rPr lang="zh-CN" altLang="en-US" smtClean="0"/>
              <a:t>2014/12/5 Friday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18107774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909272BF-53C3-42DF-83FE-77D0A6B3330A}" type="datetimeFigureOut">
              <a:rPr lang="zh-CN" altLang="en-US" smtClean="0"/>
              <a:t>2014/12/5 Friday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3494518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909272BF-53C3-42DF-83FE-77D0A6B3330A}" type="datetimeFigureOut">
              <a:rPr lang="zh-CN" altLang="en-US" smtClean="0"/>
              <a:t>2014/12/5 Friday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359013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909272BF-53C3-42DF-83FE-77D0A6B3330A}" type="datetimeFigureOut">
              <a:rPr lang="zh-CN" altLang="en-US" smtClean="0"/>
              <a:t>2014/12/5 Friday</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1343070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909272BF-53C3-42DF-83FE-77D0A6B3330A}" type="datetimeFigureOut">
              <a:rPr lang="zh-CN" altLang="en-US" smtClean="0"/>
              <a:t>2014/12/5 Friday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28226428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909272BF-53C3-42DF-83FE-77D0A6B3330A}" type="datetimeFigureOut">
              <a:rPr lang="zh-CN" altLang="en-US" smtClean="0"/>
              <a:t>2014/12/5 Friday</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627048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909272BF-53C3-42DF-83FE-77D0A6B3330A}" type="datetimeFigureOut">
              <a:rPr lang="zh-CN" altLang="en-US" smtClean="0"/>
              <a:t>2014/12/5 Friday</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3819361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9272BF-53C3-42DF-83FE-77D0A6B3330A}" type="datetimeFigureOut">
              <a:rPr lang="zh-CN" altLang="en-US" smtClean="0"/>
              <a:t>2014/12/5 Friday</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943928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909272BF-53C3-42DF-83FE-77D0A6B3330A}" type="datetimeFigureOut">
              <a:rPr lang="zh-CN" altLang="en-US" smtClean="0"/>
              <a:t>2014/12/5 Friday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502340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909272BF-53C3-42DF-83FE-77D0A6B3330A}" type="datetimeFigureOut">
              <a:rPr lang="zh-CN" altLang="en-US" smtClean="0"/>
              <a:t>2014/12/5 Friday</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8183170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E313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9272BF-53C3-42DF-83FE-77D0A6B3330A}" type="datetimeFigureOut">
              <a:rPr lang="zh-CN" altLang="en-US" smtClean="0"/>
              <a:t>2014/12/5 Friday</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504337-4385-49CB-BF97-121495489978}" type="slidenum">
              <a:rPr lang="zh-CN" altLang="en-US" smtClean="0"/>
              <a:t>‹#›</a:t>
            </a:fld>
            <a:endParaRPr lang="zh-CN" altLang="en-US"/>
          </a:p>
        </p:txBody>
      </p:sp>
    </p:spTree>
    <p:extLst>
      <p:ext uri="{BB962C8B-B14F-4D97-AF65-F5344CB8AC3E}">
        <p14:creationId xmlns:p14="http://schemas.microsoft.com/office/powerpoint/2010/main" val="26092567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microsoft.com/office/2007/relationships/hdphoto" Target="../media/hdphoto2.wdp"/></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54954"/>
        </a:solidFill>
        <a:effectLst/>
      </p:bgPr>
    </p:bg>
    <p:spTree>
      <p:nvGrpSpPr>
        <p:cNvPr id="1" name=""/>
        <p:cNvGrpSpPr/>
        <p:nvPr/>
      </p:nvGrpSpPr>
      <p:grpSpPr>
        <a:xfrm>
          <a:off x="0" y="0"/>
          <a:ext cx="0" cy="0"/>
          <a:chOff x="0" y="0"/>
          <a:chExt cx="0" cy="0"/>
        </a:xfrm>
      </p:grpSpPr>
      <p:sp>
        <p:nvSpPr>
          <p:cNvPr id="8" name="文本框 7"/>
          <p:cNvSpPr txBox="1"/>
          <p:nvPr/>
        </p:nvSpPr>
        <p:spPr>
          <a:xfrm>
            <a:off x="1961804" y="2031405"/>
            <a:ext cx="5220392" cy="2785378"/>
          </a:xfrm>
          <a:prstGeom prst="rect">
            <a:avLst/>
          </a:prstGeom>
          <a:noFill/>
        </p:spPr>
        <p:txBody>
          <a:bodyPr wrap="square" rtlCol="0">
            <a:spAutoFit/>
          </a:bodyPr>
          <a:lstStyle/>
          <a:p>
            <a:pPr algn="ctr"/>
            <a:r>
              <a:rPr lang="en-US" altLang="zh-CN" sz="11500" dirty="0" smtClean="0">
                <a:solidFill>
                  <a:srgbClr val="B4B4B4"/>
                </a:solidFill>
                <a:latin typeface="Segoe WP Light" panose="020B0502040204020203" pitchFamily="34" charset="0"/>
                <a:ea typeface="微软雅黑 Light" panose="020B0502040204020203" pitchFamily="34" charset="-122"/>
                <a:cs typeface="Segoe WP Light" panose="020B0502040204020203" pitchFamily="34" charset="0"/>
              </a:rPr>
              <a:t>TOK</a:t>
            </a:r>
          </a:p>
          <a:p>
            <a:pPr algn="ctr"/>
            <a:r>
              <a:rPr lang="en-US" altLang="zh-CN" sz="6000" dirty="0" smtClean="0">
                <a:solidFill>
                  <a:srgbClr val="B4B4B4"/>
                </a:solidFill>
                <a:latin typeface="Segoe WP Light" panose="020B0502040204020203" pitchFamily="34" charset="0"/>
                <a:ea typeface="微软雅黑 Light" panose="020B0502040204020203" pitchFamily="34" charset="-122"/>
                <a:cs typeface="Segoe WP Light" panose="020B0502040204020203" pitchFamily="34" charset="0"/>
              </a:rPr>
              <a:t>Presentation</a:t>
            </a:r>
            <a:endParaRPr lang="zh-CN" altLang="en-US" sz="6000" dirty="0">
              <a:solidFill>
                <a:srgbClr val="B4B4B4"/>
              </a:solidFill>
              <a:latin typeface="Segoe WP Light" panose="020B0502040204020203" pitchFamily="34" charset="0"/>
              <a:ea typeface="微软雅黑 Light" panose="020B0502040204020203" pitchFamily="34" charset="-122"/>
              <a:cs typeface="Segoe WP Light" panose="020B0502040204020203" pitchFamily="34" charset="0"/>
            </a:endParaRPr>
          </a:p>
        </p:txBody>
      </p:sp>
      <p:pic>
        <p:nvPicPr>
          <p:cNvPr id="5" name="图片 4"/>
          <p:cNvPicPr>
            <a:picLocks noChangeAspect="1"/>
          </p:cNvPicPr>
          <p:nvPr/>
        </p:nvPicPr>
        <p:blipFill>
          <a:blip r:embed="rId2"/>
          <a:stretch>
            <a:fillRect/>
          </a:stretch>
        </p:blipFill>
        <p:spPr>
          <a:xfrm>
            <a:off x="-1427527" y="1948519"/>
            <a:ext cx="358171" cy="3383573"/>
          </a:xfrm>
          <a:prstGeom prst="rect">
            <a:avLst/>
          </a:prstGeom>
        </p:spPr>
      </p:pic>
    </p:spTree>
    <p:extLst>
      <p:ext uri="{BB962C8B-B14F-4D97-AF65-F5344CB8AC3E}">
        <p14:creationId xmlns:p14="http://schemas.microsoft.com/office/powerpoint/2010/main" val="221889943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cstate="print">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809297" y="0"/>
            <a:ext cx="11554640" cy="6858000"/>
          </a:xfrm>
          <a:prstGeom prst="rect">
            <a:avLst/>
          </a:prstGeom>
        </p:spPr>
      </p:pic>
      <p:sp>
        <p:nvSpPr>
          <p:cNvPr id="5" name="矩形 4"/>
          <p:cNvSpPr/>
          <p:nvPr/>
        </p:nvSpPr>
        <p:spPr>
          <a:xfrm>
            <a:off x="0" y="0"/>
            <a:ext cx="9144000" cy="6858000"/>
          </a:xfrm>
          <a:prstGeom prst="rect">
            <a:avLst/>
          </a:prstGeom>
          <a:solidFill>
            <a:schemeClr val="tx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1118358" y="3888724"/>
            <a:ext cx="6947956" cy="2246769"/>
          </a:xfrm>
          <a:prstGeom prst="rect">
            <a:avLst/>
          </a:prstGeom>
          <a:noFill/>
        </p:spPr>
        <p:txBody>
          <a:bodyPr wrap="square" rtlCol="0">
            <a:spAutoFit/>
          </a:bodyPr>
          <a:lstStyle/>
          <a:p>
            <a:pPr algn="ctr"/>
            <a:r>
              <a:rPr lang="en-US" altLang="zh-CN" sz="2800" dirty="0">
                <a:solidFill>
                  <a:srgbClr val="B4B4B4"/>
                </a:solidFill>
                <a:latin typeface="Segoe WP Light" panose="020B0502040204020203" pitchFamily="34" charset="0"/>
                <a:cs typeface="Segoe WP Light" panose="020B0502040204020203" pitchFamily="34" charset="0"/>
              </a:rPr>
              <a:t>Among the Aztecs of Mexico reports have alleged that the bodies of the victims whose hearts and blood were regularly offered to nourish the sun were then eaten </a:t>
            </a:r>
            <a:endParaRPr lang="en-US" altLang="zh-CN" sz="2800" dirty="0" smtClean="0">
              <a:solidFill>
                <a:srgbClr val="B4B4B4"/>
              </a:solidFill>
              <a:latin typeface="Segoe WP Light" panose="020B0502040204020203" pitchFamily="34" charset="0"/>
              <a:cs typeface="Segoe WP Light" panose="020B0502040204020203" pitchFamily="34" charset="0"/>
            </a:endParaRPr>
          </a:p>
          <a:p>
            <a:pPr algn="ctr"/>
            <a:r>
              <a:rPr lang="en-US" altLang="zh-CN" sz="2800" dirty="0" smtClean="0">
                <a:solidFill>
                  <a:srgbClr val="B4B4B4"/>
                </a:solidFill>
                <a:latin typeface="Segoe WP Light" panose="020B0502040204020203" pitchFamily="34" charset="0"/>
                <a:cs typeface="Segoe WP Light" panose="020B0502040204020203" pitchFamily="34" charset="0"/>
              </a:rPr>
              <a:t>by </a:t>
            </a:r>
            <a:r>
              <a:rPr lang="en-US" altLang="zh-CN" sz="2800" dirty="0">
                <a:solidFill>
                  <a:srgbClr val="B4B4B4"/>
                </a:solidFill>
                <a:latin typeface="Segoe WP Light" panose="020B0502040204020203" pitchFamily="34" charset="0"/>
                <a:cs typeface="Segoe WP Light" panose="020B0502040204020203" pitchFamily="34" charset="0"/>
              </a:rPr>
              <a:t>priests and nobility. </a:t>
            </a:r>
            <a:endParaRPr lang="en-US" altLang="zh-CN" sz="2800" dirty="0" smtClean="0">
              <a:solidFill>
                <a:schemeClr val="bg1">
                  <a:lumMod val="85000"/>
                </a:schemeClr>
              </a:solidFill>
              <a:latin typeface="Segoe WP Semibold" panose="020B0702040204020203" pitchFamily="34" charset="0"/>
              <a:cs typeface="Segoe WP Semibold" panose="020B0702040204020203" pitchFamily="34" charset="0"/>
            </a:endParaRPr>
          </a:p>
        </p:txBody>
      </p:sp>
      <p:sp>
        <p:nvSpPr>
          <p:cNvPr id="2" name="文本框 1"/>
          <p:cNvSpPr txBox="1"/>
          <p:nvPr/>
        </p:nvSpPr>
        <p:spPr>
          <a:xfrm>
            <a:off x="3343200" y="2375807"/>
            <a:ext cx="2498272"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Claim II</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794818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118358" y="3888724"/>
            <a:ext cx="6947956" cy="954107"/>
          </a:xfrm>
          <a:prstGeom prst="rect">
            <a:avLst/>
          </a:prstGeom>
          <a:noFill/>
        </p:spPr>
        <p:txBody>
          <a:bodyPr wrap="square" rtlCol="0">
            <a:spAutoFit/>
          </a:bodyPr>
          <a:lstStyle/>
          <a:p>
            <a:pPr algn="ctr"/>
            <a:r>
              <a:rPr lang="en-US" altLang="zh-CN" sz="2800" dirty="0" smtClean="0">
                <a:solidFill>
                  <a:srgbClr val="B4B4B4"/>
                </a:solidFill>
                <a:latin typeface="Segoe WP Light" panose="020B0502040204020203" pitchFamily="34" charset="0"/>
                <a:cs typeface="Segoe WP Light" panose="020B0502040204020203" pitchFamily="34" charset="0"/>
              </a:rPr>
              <a:t>Cannibalism is acceptable since it exists in a independent culture as well as a religion</a:t>
            </a:r>
            <a:endParaRPr lang="en-US" altLang="zh-CN" sz="2800" dirty="0" smtClean="0">
              <a:solidFill>
                <a:schemeClr val="bg1">
                  <a:lumMod val="85000"/>
                </a:schemeClr>
              </a:solidFill>
              <a:latin typeface="Segoe WP Semibold" panose="020B0702040204020203" pitchFamily="34" charset="0"/>
              <a:cs typeface="Segoe WP Semibold" panose="020B0702040204020203" pitchFamily="34" charset="0"/>
            </a:endParaRPr>
          </a:p>
        </p:txBody>
      </p:sp>
      <p:sp>
        <p:nvSpPr>
          <p:cNvPr id="2" name="文本框 1"/>
          <p:cNvSpPr txBox="1"/>
          <p:nvPr/>
        </p:nvSpPr>
        <p:spPr>
          <a:xfrm>
            <a:off x="3343200" y="2375807"/>
            <a:ext cx="2498272"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Claim II</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195428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120041" y="2267741"/>
            <a:ext cx="4944589"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Counterclaim II</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
        <p:nvSpPr>
          <p:cNvPr id="5" name="文本框 4"/>
          <p:cNvSpPr txBox="1"/>
          <p:nvPr/>
        </p:nvSpPr>
        <p:spPr>
          <a:xfrm>
            <a:off x="1118358" y="3888724"/>
            <a:ext cx="6947956" cy="954107"/>
          </a:xfrm>
          <a:prstGeom prst="rect">
            <a:avLst/>
          </a:prstGeom>
          <a:noFill/>
        </p:spPr>
        <p:txBody>
          <a:bodyPr wrap="square" rtlCol="0">
            <a:spAutoFit/>
          </a:bodyPr>
          <a:lstStyle/>
          <a:p>
            <a:pPr algn="ctr"/>
            <a:r>
              <a:rPr lang="en-US" altLang="zh-CN" sz="2800" dirty="0" smtClean="0">
                <a:solidFill>
                  <a:srgbClr val="B4B4B4"/>
                </a:solidFill>
                <a:latin typeface="Segoe WP Light" panose="020B0502040204020203" pitchFamily="34" charset="0"/>
                <a:cs typeface="Segoe WP Light" panose="020B0502040204020203" pitchFamily="34" charset="0"/>
              </a:rPr>
              <a:t>Cultural independence does not </a:t>
            </a:r>
          </a:p>
          <a:p>
            <a:pPr algn="ctr"/>
            <a:r>
              <a:rPr lang="en-US" altLang="zh-CN" sz="2800" dirty="0" smtClean="0">
                <a:solidFill>
                  <a:srgbClr val="B4B4B4"/>
                </a:solidFill>
                <a:latin typeface="Segoe WP Light" panose="020B0502040204020203" pitchFamily="34" charset="0"/>
                <a:cs typeface="Segoe WP Light" panose="020B0502040204020203" pitchFamily="34" charset="0"/>
              </a:rPr>
              <a:t>justify the cannibalism</a:t>
            </a:r>
            <a:endParaRPr lang="en-US" altLang="zh-CN" sz="2800" dirty="0" smtClean="0">
              <a:solidFill>
                <a:schemeClr val="bg1">
                  <a:lumMod val="85000"/>
                </a:schemeClr>
              </a:solidFill>
              <a:latin typeface="Segoe WP Semibold" panose="020B0702040204020203" pitchFamily="34" charset="0"/>
              <a:cs typeface="Segoe WP Semibold" panose="020B0702040204020203" pitchFamily="34" charset="0"/>
            </a:endParaRPr>
          </a:p>
        </p:txBody>
      </p:sp>
      <p:sp>
        <p:nvSpPr>
          <p:cNvPr id="6" name="圆角矩形 5"/>
          <p:cNvSpPr/>
          <p:nvPr/>
        </p:nvSpPr>
        <p:spPr>
          <a:xfrm>
            <a:off x="0" y="6184670"/>
            <a:ext cx="9144000" cy="2111433"/>
          </a:xfrm>
          <a:prstGeom prst="roundRect">
            <a:avLst>
              <a:gd name="adj" fmla="val 5643"/>
            </a:avLst>
          </a:prstGeom>
          <a:solidFill>
            <a:srgbClr val="5259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249382" y="6234548"/>
            <a:ext cx="8645236" cy="461665"/>
          </a:xfrm>
          <a:prstGeom prst="rect">
            <a:avLst/>
          </a:prstGeom>
          <a:solidFill>
            <a:srgbClr val="525963"/>
          </a:solidFill>
        </p:spPr>
        <p:txBody>
          <a:bodyPr wrap="square" rtlCol="0">
            <a:spAutoFit/>
          </a:bodyPr>
          <a:lstStyle/>
          <a:p>
            <a:pPr algn="ctr"/>
            <a:r>
              <a:rPr lang="en-US" altLang="zh-CN" sz="2400" dirty="0" smtClean="0">
                <a:solidFill>
                  <a:srgbClr val="B4B4B4"/>
                </a:solidFill>
                <a:latin typeface="Segoe WP Light" panose="020B0502040204020203" pitchFamily="34" charset="0"/>
                <a:cs typeface="Segoe WP Light" panose="020B0502040204020203" pitchFamily="34" charset="0"/>
              </a:rPr>
              <a:t>Back to Knowledge Question</a:t>
            </a:r>
          </a:p>
        </p:txBody>
      </p:sp>
    </p:spTree>
    <p:extLst>
      <p:ext uri="{BB962C8B-B14F-4D97-AF65-F5344CB8AC3E}">
        <p14:creationId xmlns:p14="http://schemas.microsoft.com/office/powerpoint/2010/main" val="24518251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525963"/>
        </a:solidFill>
        <a:effectLst/>
      </p:bgPr>
    </p:bg>
    <p:spTree>
      <p:nvGrpSpPr>
        <p:cNvPr id="1" name=""/>
        <p:cNvGrpSpPr/>
        <p:nvPr/>
      </p:nvGrpSpPr>
      <p:grpSpPr>
        <a:xfrm>
          <a:off x="0" y="0"/>
          <a:ext cx="0" cy="0"/>
          <a:chOff x="0" y="0"/>
          <a:chExt cx="0" cy="0"/>
        </a:xfrm>
      </p:grpSpPr>
      <p:sp>
        <p:nvSpPr>
          <p:cNvPr id="4" name="文本框 3"/>
          <p:cNvSpPr txBox="1"/>
          <p:nvPr/>
        </p:nvSpPr>
        <p:spPr>
          <a:xfrm>
            <a:off x="789498" y="3140770"/>
            <a:ext cx="7542612" cy="830997"/>
          </a:xfrm>
          <a:prstGeom prst="rect">
            <a:avLst/>
          </a:prstGeom>
          <a:noFill/>
        </p:spPr>
        <p:txBody>
          <a:bodyPr wrap="square" rtlCol="0">
            <a:spAutoFit/>
          </a:bodyPr>
          <a:lstStyle/>
          <a:p>
            <a:pPr algn="ctr"/>
            <a:r>
              <a:rPr lang="en-US" altLang="zh-CN" sz="2400" dirty="0">
                <a:solidFill>
                  <a:srgbClr val="B4B4B4"/>
                </a:solidFill>
                <a:latin typeface="Segoe WP Light" panose="020B0502040204020203" pitchFamily="34" charset="0"/>
                <a:cs typeface="Segoe WP Light" panose="020B0502040204020203" pitchFamily="34" charset="0"/>
              </a:rPr>
              <a:t>To what extent could cannibalism be morally reasonable in specific situations?</a:t>
            </a:r>
          </a:p>
        </p:txBody>
      </p:sp>
    </p:spTree>
    <p:extLst>
      <p:ext uri="{BB962C8B-B14F-4D97-AF65-F5344CB8AC3E}">
        <p14:creationId xmlns:p14="http://schemas.microsoft.com/office/powerpoint/2010/main" val="2616444992"/>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525963"/>
        </a:solidFill>
        <a:effectLst/>
      </p:bgPr>
    </p:bg>
    <p:spTree>
      <p:nvGrpSpPr>
        <p:cNvPr id="1" name=""/>
        <p:cNvGrpSpPr/>
        <p:nvPr/>
      </p:nvGrpSpPr>
      <p:grpSpPr>
        <a:xfrm>
          <a:off x="0" y="0"/>
          <a:ext cx="0" cy="0"/>
          <a:chOff x="0" y="0"/>
          <a:chExt cx="0" cy="0"/>
        </a:xfrm>
      </p:grpSpPr>
      <p:sp>
        <p:nvSpPr>
          <p:cNvPr id="4" name="文本框 3"/>
          <p:cNvSpPr txBox="1"/>
          <p:nvPr/>
        </p:nvSpPr>
        <p:spPr>
          <a:xfrm>
            <a:off x="821029" y="3855473"/>
            <a:ext cx="7542612" cy="1200329"/>
          </a:xfrm>
          <a:prstGeom prst="rect">
            <a:avLst/>
          </a:prstGeom>
          <a:noFill/>
        </p:spPr>
        <p:txBody>
          <a:bodyPr wrap="square" rtlCol="0">
            <a:spAutoFit/>
          </a:bodyPr>
          <a:lstStyle/>
          <a:p>
            <a:pPr algn="ctr"/>
            <a:r>
              <a:rPr lang="en-US" altLang="zh-CN" sz="2400" dirty="0">
                <a:solidFill>
                  <a:srgbClr val="B4B4B4"/>
                </a:solidFill>
                <a:latin typeface="Segoe WP Light" panose="020B0502040204020203" pitchFamily="34" charset="0"/>
                <a:cs typeface="Segoe WP Light" panose="020B0502040204020203" pitchFamily="34" charset="0"/>
              </a:rPr>
              <a:t> </a:t>
            </a:r>
            <a:r>
              <a:rPr lang="en-US" altLang="zh-CN" sz="2400" dirty="0" smtClean="0">
                <a:solidFill>
                  <a:srgbClr val="B4B4B4"/>
                </a:solidFill>
                <a:latin typeface="Segoe WP Light" panose="020B0502040204020203" pitchFamily="34" charset="0"/>
                <a:cs typeface="Segoe WP Light" panose="020B0502040204020203" pitchFamily="34" charset="0"/>
              </a:rPr>
              <a:t>Cannibalism </a:t>
            </a:r>
            <a:r>
              <a:rPr lang="en-US" altLang="zh-CN" sz="2400" dirty="0">
                <a:solidFill>
                  <a:srgbClr val="B4B4B4"/>
                </a:solidFill>
                <a:latin typeface="Segoe WP Light" panose="020B0502040204020203" pitchFamily="34" charset="0"/>
                <a:cs typeface="Segoe WP Light" panose="020B0502040204020203" pitchFamily="34" charset="0"/>
              </a:rPr>
              <a:t>is only reasonable </a:t>
            </a:r>
            <a:endParaRPr lang="en-US" altLang="zh-CN" sz="2400" dirty="0" smtClean="0">
              <a:solidFill>
                <a:srgbClr val="B4B4B4"/>
              </a:solidFill>
              <a:latin typeface="Segoe WP Light" panose="020B0502040204020203" pitchFamily="34" charset="0"/>
              <a:cs typeface="Segoe WP Light" panose="020B0502040204020203" pitchFamily="34" charset="0"/>
            </a:endParaRPr>
          </a:p>
          <a:p>
            <a:pPr algn="ctr"/>
            <a:r>
              <a:rPr lang="en-US" altLang="zh-CN" sz="2400" dirty="0" smtClean="0">
                <a:solidFill>
                  <a:srgbClr val="B4B4B4"/>
                </a:solidFill>
                <a:latin typeface="Segoe WP Light" panose="020B0502040204020203" pitchFamily="34" charset="0"/>
                <a:cs typeface="Segoe WP Light" panose="020B0502040204020203" pitchFamily="34" charset="0"/>
              </a:rPr>
              <a:t>in </a:t>
            </a:r>
            <a:r>
              <a:rPr lang="en-US" altLang="zh-CN" sz="2400" dirty="0">
                <a:solidFill>
                  <a:srgbClr val="B4B4B4"/>
                </a:solidFill>
                <a:latin typeface="Segoe WP Light" panose="020B0502040204020203" pitchFamily="34" charset="0"/>
                <a:cs typeface="Segoe WP Light" panose="020B0502040204020203" pitchFamily="34" charset="0"/>
              </a:rPr>
              <a:t>the situation of extreme dearth of food </a:t>
            </a:r>
            <a:endParaRPr lang="en-US" altLang="zh-CN" sz="2400" dirty="0" smtClean="0">
              <a:solidFill>
                <a:srgbClr val="B4B4B4"/>
              </a:solidFill>
              <a:latin typeface="Segoe WP Light" panose="020B0502040204020203" pitchFamily="34" charset="0"/>
              <a:cs typeface="Segoe WP Light" panose="020B0502040204020203" pitchFamily="34" charset="0"/>
            </a:endParaRPr>
          </a:p>
          <a:p>
            <a:pPr algn="ctr"/>
            <a:r>
              <a:rPr lang="en-US" altLang="zh-CN" sz="2400" dirty="0" smtClean="0">
                <a:solidFill>
                  <a:srgbClr val="B4B4B4"/>
                </a:solidFill>
                <a:latin typeface="Segoe WP Light" panose="020B0502040204020203" pitchFamily="34" charset="0"/>
                <a:cs typeface="Segoe WP Light" panose="020B0502040204020203" pitchFamily="34" charset="0"/>
              </a:rPr>
              <a:t>and </a:t>
            </a:r>
            <a:r>
              <a:rPr lang="en-US" altLang="zh-CN" sz="2400" dirty="0">
                <a:solidFill>
                  <a:srgbClr val="B4B4B4"/>
                </a:solidFill>
                <a:latin typeface="Segoe WP Light" panose="020B0502040204020203" pitchFamily="34" charset="0"/>
                <a:cs typeface="Segoe WP Light" panose="020B0502040204020203" pitchFamily="34" charset="0"/>
              </a:rPr>
              <a:t>within the specific cultural boundary</a:t>
            </a:r>
            <a:endParaRPr lang="en-US" altLang="zh-CN" sz="2400" dirty="0" smtClean="0">
              <a:solidFill>
                <a:srgbClr val="B4B4B4"/>
              </a:solidFill>
              <a:latin typeface="Segoe WP Light" panose="020B0502040204020203" pitchFamily="34" charset="0"/>
              <a:cs typeface="Segoe WP Light" panose="020B0502040204020203" pitchFamily="34" charset="0"/>
            </a:endParaRPr>
          </a:p>
        </p:txBody>
      </p:sp>
      <p:sp>
        <p:nvSpPr>
          <p:cNvPr id="2" name="文本框 1"/>
          <p:cNvSpPr txBox="1"/>
          <p:nvPr/>
        </p:nvSpPr>
        <p:spPr>
          <a:xfrm>
            <a:off x="2120041" y="2267741"/>
            <a:ext cx="4944589"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Resolution</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740490234"/>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525963"/>
        </a:solidFill>
        <a:effectLst/>
      </p:bgPr>
    </p:bg>
    <p:spTree>
      <p:nvGrpSpPr>
        <p:cNvPr id="1" name=""/>
        <p:cNvGrpSpPr/>
        <p:nvPr/>
      </p:nvGrpSpPr>
      <p:grpSpPr>
        <a:xfrm>
          <a:off x="0" y="0"/>
          <a:ext cx="0" cy="0"/>
          <a:chOff x="0" y="0"/>
          <a:chExt cx="0" cy="0"/>
        </a:xfrm>
      </p:grpSpPr>
      <p:sp>
        <p:nvSpPr>
          <p:cNvPr id="4" name="文本框 3"/>
          <p:cNvSpPr txBox="1"/>
          <p:nvPr/>
        </p:nvSpPr>
        <p:spPr>
          <a:xfrm>
            <a:off x="821029" y="3855473"/>
            <a:ext cx="7542612" cy="830997"/>
          </a:xfrm>
          <a:prstGeom prst="rect">
            <a:avLst/>
          </a:prstGeom>
          <a:noFill/>
        </p:spPr>
        <p:txBody>
          <a:bodyPr wrap="square" rtlCol="0">
            <a:spAutoFit/>
          </a:bodyPr>
          <a:lstStyle/>
          <a:p>
            <a:pPr algn="ctr"/>
            <a:r>
              <a:rPr lang="en-US" altLang="zh-CN" sz="2400" dirty="0" smtClean="0">
                <a:solidFill>
                  <a:srgbClr val="B4B4B4"/>
                </a:solidFill>
                <a:latin typeface="Segoe WP Light" panose="020B0502040204020203" pitchFamily="34" charset="0"/>
                <a:cs typeface="Segoe WP Light" panose="020B0502040204020203" pitchFamily="34" charset="0"/>
              </a:rPr>
              <a:t>In The </a:t>
            </a:r>
            <a:r>
              <a:rPr lang="en-US" altLang="zh-CN" sz="2400" dirty="0">
                <a:solidFill>
                  <a:srgbClr val="B4B4B4"/>
                </a:solidFill>
                <a:latin typeface="Segoe WP Light" panose="020B0502040204020203" pitchFamily="34" charset="0"/>
                <a:cs typeface="Segoe WP Light" panose="020B0502040204020203" pitchFamily="34" charset="0"/>
              </a:rPr>
              <a:t>Story of the Andes </a:t>
            </a:r>
            <a:r>
              <a:rPr lang="en-US" altLang="zh-CN" sz="2400" dirty="0" smtClean="0">
                <a:solidFill>
                  <a:srgbClr val="B4B4B4"/>
                </a:solidFill>
                <a:latin typeface="Segoe WP Light" panose="020B0502040204020203" pitchFamily="34" charset="0"/>
                <a:cs typeface="Segoe WP Light" panose="020B0502040204020203" pitchFamily="34" charset="0"/>
              </a:rPr>
              <a:t>Survivors,</a:t>
            </a:r>
          </a:p>
          <a:p>
            <a:pPr algn="ctr"/>
            <a:r>
              <a:rPr lang="en-US" altLang="zh-CN" sz="2400" dirty="0" smtClean="0">
                <a:solidFill>
                  <a:srgbClr val="B4B4B4"/>
                </a:solidFill>
                <a:latin typeface="Segoe WP Light" panose="020B0502040204020203" pitchFamily="34" charset="0"/>
                <a:cs typeface="Segoe WP Light" panose="020B0502040204020203" pitchFamily="34" charset="0"/>
              </a:rPr>
              <a:t>cannibalism is excusable</a:t>
            </a:r>
          </a:p>
        </p:txBody>
      </p:sp>
      <p:sp>
        <p:nvSpPr>
          <p:cNvPr id="2" name="文本框 1"/>
          <p:cNvSpPr txBox="1"/>
          <p:nvPr/>
        </p:nvSpPr>
        <p:spPr>
          <a:xfrm>
            <a:off x="2120041" y="2267741"/>
            <a:ext cx="4944589" cy="707886"/>
          </a:xfrm>
          <a:prstGeom prst="rect">
            <a:avLst/>
          </a:prstGeom>
          <a:noFill/>
        </p:spPr>
        <p:txBody>
          <a:bodyPr wrap="square" rtlCol="0">
            <a:spAutoFit/>
          </a:bodyPr>
          <a:lstStyle/>
          <a:p>
            <a:pPr algn="ctr"/>
            <a:r>
              <a:rPr lang="en-US" altLang="zh-CN" sz="4000" dirty="0">
                <a:solidFill>
                  <a:srgbClr val="F2F3F4"/>
                </a:solidFill>
                <a:latin typeface="Segoe UI Light" panose="020B0502040204020203" pitchFamily="34" charset="0"/>
                <a:cs typeface="Segoe UI Light" panose="020B0502040204020203" pitchFamily="34" charset="0"/>
              </a:rPr>
              <a:t>Recapitulation</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171457560"/>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525963"/>
        </a:solid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3" cstate="print">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1211282" y="-297881"/>
            <a:ext cx="11173372" cy="7155881"/>
          </a:xfrm>
          <a:prstGeom prst="rect">
            <a:avLst/>
          </a:prstGeom>
        </p:spPr>
      </p:pic>
      <p:sp>
        <p:nvSpPr>
          <p:cNvPr id="6" name="矩形 5"/>
          <p:cNvSpPr/>
          <p:nvPr/>
        </p:nvSpPr>
        <p:spPr>
          <a:xfrm>
            <a:off x="0" y="0"/>
            <a:ext cx="9144000" cy="6858000"/>
          </a:xfrm>
          <a:prstGeom prst="rect">
            <a:avLst/>
          </a:prstGeom>
          <a:solidFill>
            <a:schemeClr val="tx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821029" y="3855473"/>
            <a:ext cx="7542612" cy="830997"/>
          </a:xfrm>
          <a:prstGeom prst="rect">
            <a:avLst/>
          </a:prstGeom>
          <a:noFill/>
        </p:spPr>
        <p:txBody>
          <a:bodyPr wrap="square" rtlCol="0">
            <a:spAutoFit/>
          </a:bodyPr>
          <a:lstStyle/>
          <a:p>
            <a:pPr algn="ctr"/>
            <a:r>
              <a:rPr lang="en-US" altLang="zh-CN" sz="2400" dirty="0" smtClean="0">
                <a:solidFill>
                  <a:srgbClr val="B4B4B4"/>
                </a:solidFill>
                <a:latin typeface="Segoe WP Light" panose="020B0502040204020203" pitchFamily="34" charset="0"/>
                <a:cs typeface="Segoe WP Light" panose="020B0502040204020203" pitchFamily="34" charset="0"/>
              </a:rPr>
              <a:t>In The </a:t>
            </a:r>
            <a:r>
              <a:rPr lang="en-US" altLang="zh-CN" sz="2400" dirty="0">
                <a:solidFill>
                  <a:srgbClr val="B4B4B4"/>
                </a:solidFill>
                <a:latin typeface="Segoe WP Light" panose="020B0502040204020203" pitchFamily="34" charset="0"/>
                <a:cs typeface="Segoe WP Light" panose="020B0502040204020203" pitchFamily="34" charset="0"/>
              </a:rPr>
              <a:t>Story of the Andes </a:t>
            </a:r>
            <a:r>
              <a:rPr lang="en-US" altLang="zh-CN" sz="2400" dirty="0" smtClean="0">
                <a:solidFill>
                  <a:srgbClr val="B4B4B4"/>
                </a:solidFill>
                <a:latin typeface="Segoe WP Light" panose="020B0502040204020203" pitchFamily="34" charset="0"/>
                <a:cs typeface="Segoe WP Light" panose="020B0502040204020203" pitchFamily="34" charset="0"/>
              </a:rPr>
              <a:t>Survivors,</a:t>
            </a:r>
          </a:p>
          <a:p>
            <a:pPr algn="ctr"/>
            <a:r>
              <a:rPr lang="en-US" altLang="zh-CN" sz="2400" dirty="0" smtClean="0">
                <a:solidFill>
                  <a:srgbClr val="B4B4B4"/>
                </a:solidFill>
                <a:latin typeface="Segoe WP Light" panose="020B0502040204020203" pitchFamily="34" charset="0"/>
                <a:cs typeface="Segoe WP Light" panose="020B0502040204020203" pitchFamily="34" charset="0"/>
              </a:rPr>
              <a:t>cannibalism is excusable</a:t>
            </a:r>
          </a:p>
        </p:txBody>
      </p:sp>
      <p:sp>
        <p:nvSpPr>
          <p:cNvPr id="2" name="文本框 1"/>
          <p:cNvSpPr txBox="1"/>
          <p:nvPr/>
        </p:nvSpPr>
        <p:spPr>
          <a:xfrm>
            <a:off x="2120041" y="2267741"/>
            <a:ext cx="4944589" cy="707886"/>
          </a:xfrm>
          <a:prstGeom prst="rect">
            <a:avLst/>
          </a:prstGeom>
          <a:noFill/>
        </p:spPr>
        <p:txBody>
          <a:bodyPr wrap="square" rtlCol="0">
            <a:spAutoFit/>
          </a:bodyPr>
          <a:lstStyle/>
          <a:p>
            <a:pPr algn="ctr"/>
            <a:r>
              <a:rPr lang="en-US" altLang="zh-CN" sz="4000" dirty="0">
                <a:solidFill>
                  <a:srgbClr val="F2F3F4"/>
                </a:solidFill>
                <a:latin typeface="Segoe UI Light" panose="020B0502040204020203" pitchFamily="34" charset="0"/>
                <a:cs typeface="Segoe UI Light" panose="020B0502040204020203" pitchFamily="34" charset="0"/>
              </a:rPr>
              <a:t>Recapitulation</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179848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525963"/>
        </a:solidFill>
        <a:effectLst/>
      </p:bgPr>
    </p:bg>
    <p:spTree>
      <p:nvGrpSpPr>
        <p:cNvPr id="1" name=""/>
        <p:cNvGrpSpPr/>
        <p:nvPr/>
      </p:nvGrpSpPr>
      <p:grpSpPr>
        <a:xfrm>
          <a:off x="0" y="0"/>
          <a:ext cx="0" cy="0"/>
          <a:chOff x="0" y="0"/>
          <a:chExt cx="0" cy="0"/>
        </a:xfrm>
      </p:grpSpPr>
      <p:sp>
        <p:nvSpPr>
          <p:cNvPr id="4" name="文本框 3"/>
          <p:cNvSpPr txBox="1"/>
          <p:nvPr/>
        </p:nvSpPr>
        <p:spPr>
          <a:xfrm>
            <a:off x="821029" y="3855473"/>
            <a:ext cx="7542612" cy="830997"/>
          </a:xfrm>
          <a:prstGeom prst="rect">
            <a:avLst/>
          </a:prstGeom>
          <a:noFill/>
        </p:spPr>
        <p:txBody>
          <a:bodyPr wrap="square" rtlCol="0">
            <a:spAutoFit/>
          </a:bodyPr>
          <a:lstStyle/>
          <a:p>
            <a:pPr algn="ctr"/>
            <a:r>
              <a:rPr lang="en-US" altLang="zh-CN" sz="2400" dirty="0" smtClean="0">
                <a:solidFill>
                  <a:srgbClr val="B4B4B4"/>
                </a:solidFill>
                <a:latin typeface="Segoe WP Light" panose="020B0502040204020203" pitchFamily="34" charset="0"/>
                <a:cs typeface="Segoe WP Light" panose="020B0502040204020203" pitchFamily="34" charset="0"/>
              </a:rPr>
              <a:t>In primitive tribes,</a:t>
            </a:r>
          </a:p>
          <a:p>
            <a:pPr algn="ctr"/>
            <a:r>
              <a:rPr lang="en-US" altLang="zh-CN" sz="2400" dirty="0" smtClean="0">
                <a:solidFill>
                  <a:srgbClr val="B4B4B4"/>
                </a:solidFill>
                <a:latin typeface="Segoe WP Light" panose="020B0502040204020203" pitchFamily="34" charset="0"/>
                <a:cs typeface="Segoe WP Light" panose="020B0502040204020203" pitchFamily="34" charset="0"/>
              </a:rPr>
              <a:t>cannibalism is justified by their own cultures</a:t>
            </a:r>
          </a:p>
        </p:txBody>
      </p:sp>
      <p:sp>
        <p:nvSpPr>
          <p:cNvPr id="2" name="文本框 1"/>
          <p:cNvSpPr txBox="1"/>
          <p:nvPr/>
        </p:nvSpPr>
        <p:spPr>
          <a:xfrm>
            <a:off x="2120041" y="2267741"/>
            <a:ext cx="4944589"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Applied in other RLS</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695703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525963"/>
        </a:solidFill>
        <a:effectLst/>
      </p:bgPr>
    </p:bg>
    <p:spTree>
      <p:nvGrpSpPr>
        <p:cNvPr id="1" name=""/>
        <p:cNvGrpSpPr/>
        <p:nvPr/>
      </p:nvGrpSpPr>
      <p:grpSpPr>
        <a:xfrm>
          <a:off x="0" y="0"/>
          <a:ext cx="0" cy="0"/>
          <a:chOff x="0" y="0"/>
          <a:chExt cx="0" cy="0"/>
        </a:xfrm>
      </p:grpSpPr>
      <p:sp>
        <p:nvSpPr>
          <p:cNvPr id="4" name="文本框 3"/>
          <p:cNvSpPr txBox="1"/>
          <p:nvPr/>
        </p:nvSpPr>
        <p:spPr>
          <a:xfrm>
            <a:off x="483476" y="3855473"/>
            <a:ext cx="7880165" cy="830997"/>
          </a:xfrm>
          <a:prstGeom prst="rect">
            <a:avLst/>
          </a:prstGeom>
          <a:noFill/>
        </p:spPr>
        <p:txBody>
          <a:bodyPr wrap="square" rtlCol="0">
            <a:spAutoFit/>
          </a:bodyPr>
          <a:lstStyle/>
          <a:p>
            <a:pPr algn="ctr"/>
            <a:r>
              <a:rPr lang="en-US" altLang="zh-CN" sz="2400" dirty="0" smtClean="0">
                <a:solidFill>
                  <a:srgbClr val="B4B4B4"/>
                </a:solidFill>
                <a:latin typeface="Segoe WP Light" panose="020B0502040204020203" pitchFamily="34" charset="0"/>
                <a:cs typeface="Segoe WP Light" panose="020B0502040204020203" pitchFamily="34" charset="0"/>
              </a:rPr>
              <a:t>Armin </a:t>
            </a:r>
            <a:r>
              <a:rPr lang="en-US" altLang="zh-CN" sz="2400" dirty="0" err="1" smtClean="0">
                <a:solidFill>
                  <a:srgbClr val="B4B4B4"/>
                </a:solidFill>
                <a:latin typeface="Segoe WP Light" panose="020B0502040204020203" pitchFamily="34" charset="0"/>
                <a:cs typeface="Segoe WP Light" panose="020B0502040204020203" pitchFamily="34" charset="0"/>
              </a:rPr>
              <a:t>Meiwes</a:t>
            </a:r>
            <a:r>
              <a:rPr lang="en-US" altLang="zh-CN" sz="2400" dirty="0" smtClean="0">
                <a:solidFill>
                  <a:srgbClr val="B4B4B4"/>
                </a:solidFill>
                <a:latin typeface="Segoe WP Light" panose="020B0502040204020203" pitchFamily="34" charset="0"/>
                <a:cs typeface="Segoe WP Light" panose="020B0502040204020203" pitchFamily="34" charset="0"/>
              </a:rPr>
              <a:t>’ cannibalism is completely not acceptable</a:t>
            </a:r>
          </a:p>
          <a:p>
            <a:pPr algn="ctr"/>
            <a:r>
              <a:rPr lang="en-US" altLang="zh-CN" sz="2400" dirty="0" smtClean="0">
                <a:solidFill>
                  <a:srgbClr val="B4B4B4"/>
                </a:solidFill>
                <a:latin typeface="Segoe WP Light" panose="020B0502040204020203" pitchFamily="34" charset="0"/>
                <a:cs typeface="Segoe WP Light" panose="020B0502040204020203" pitchFamily="34" charset="0"/>
              </a:rPr>
              <a:t>since his behavior violates the moral standards in Germany </a:t>
            </a:r>
          </a:p>
        </p:txBody>
      </p:sp>
      <p:sp>
        <p:nvSpPr>
          <p:cNvPr id="2" name="文本框 1"/>
          <p:cNvSpPr txBox="1"/>
          <p:nvPr/>
        </p:nvSpPr>
        <p:spPr>
          <a:xfrm>
            <a:off x="2120041" y="2267741"/>
            <a:ext cx="4944589" cy="707886"/>
          </a:xfrm>
          <a:prstGeom prst="rect">
            <a:avLst/>
          </a:prstGeom>
          <a:noFill/>
        </p:spPr>
        <p:txBody>
          <a:bodyPr wrap="square" rtlCol="0">
            <a:spAutoFit/>
          </a:bodyPr>
          <a:lstStyle/>
          <a:p>
            <a:pPr algn="ctr"/>
            <a:r>
              <a:rPr lang="en-US" altLang="zh-CN" sz="4000" dirty="0">
                <a:solidFill>
                  <a:srgbClr val="F2F3F4"/>
                </a:solidFill>
                <a:latin typeface="Segoe UI Light" panose="020B0502040204020203" pitchFamily="34" charset="0"/>
                <a:cs typeface="Segoe UI Light" panose="020B0502040204020203" pitchFamily="34" charset="0"/>
              </a:rPr>
              <a:t>Applied in other RLS</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927219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525963"/>
        </a:solidFill>
        <a:effectLst/>
      </p:bgPr>
    </p:bg>
    <p:spTree>
      <p:nvGrpSpPr>
        <p:cNvPr id="1" name=""/>
        <p:cNvGrpSpPr/>
        <p:nvPr/>
      </p:nvGrpSpPr>
      <p:grpSpPr>
        <a:xfrm>
          <a:off x="0" y="0"/>
          <a:ext cx="0" cy="0"/>
          <a:chOff x="0" y="0"/>
          <a:chExt cx="0" cy="0"/>
        </a:xfrm>
      </p:grpSpPr>
      <p:sp>
        <p:nvSpPr>
          <p:cNvPr id="2" name="文本框 1"/>
          <p:cNvSpPr txBox="1"/>
          <p:nvPr/>
        </p:nvSpPr>
        <p:spPr>
          <a:xfrm>
            <a:off x="2120041" y="2267741"/>
            <a:ext cx="4944589"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Conclusion</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
        <p:nvSpPr>
          <p:cNvPr id="5" name="文本框 4"/>
          <p:cNvSpPr txBox="1"/>
          <p:nvPr/>
        </p:nvSpPr>
        <p:spPr>
          <a:xfrm>
            <a:off x="272583" y="4255583"/>
            <a:ext cx="8639503" cy="400110"/>
          </a:xfrm>
          <a:prstGeom prst="rect">
            <a:avLst/>
          </a:prstGeom>
          <a:noFill/>
        </p:spPr>
        <p:txBody>
          <a:bodyPr wrap="square" rtlCol="0">
            <a:spAutoFit/>
          </a:bodyPr>
          <a:lstStyle/>
          <a:p>
            <a:pPr algn="ctr"/>
            <a:r>
              <a:rPr lang="en-US" altLang="zh-CN" sz="2000" dirty="0" smtClean="0">
                <a:solidFill>
                  <a:srgbClr val="B4B4B4"/>
                </a:solidFill>
                <a:latin typeface="Segoe WP Light" panose="020B0502040204020203" pitchFamily="34" charset="0"/>
                <a:cs typeface="Segoe WP Light" panose="020B0502040204020203" pitchFamily="34" charset="0"/>
              </a:rPr>
              <a:t>Yet cannibalism is better to be the last choice to survive</a:t>
            </a:r>
          </a:p>
        </p:txBody>
      </p:sp>
      <p:sp>
        <p:nvSpPr>
          <p:cNvPr id="6" name="文本框 5"/>
          <p:cNvSpPr txBox="1"/>
          <p:nvPr/>
        </p:nvSpPr>
        <p:spPr>
          <a:xfrm>
            <a:off x="20333" y="4655693"/>
            <a:ext cx="9143999" cy="400110"/>
          </a:xfrm>
          <a:prstGeom prst="rect">
            <a:avLst/>
          </a:prstGeom>
          <a:noFill/>
        </p:spPr>
        <p:txBody>
          <a:bodyPr wrap="square" rtlCol="0">
            <a:spAutoFit/>
          </a:bodyPr>
          <a:lstStyle/>
          <a:p>
            <a:pPr algn="ctr"/>
            <a:r>
              <a:rPr lang="en-US" altLang="zh-CN" sz="2000" dirty="0" smtClean="0">
                <a:solidFill>
                  <a:srgbClr val="B4B4B4"/>
                </a:solidFill>
                <a:latin typeface="Segoe WP Light" panose="020B0502040204020203" pitchFamily="34" charset="0"/>
                <a:cs typeface="Segoe WP Light" panose="020B0502040204020203" pitchFamily="34" charset="0"/>
              </a:rPr>
              <a:t>Interference is not justified  when it is applied to an independent culture</a:t>
            </a:r>
          </a:p>
        </p:txBody>
      </p:sp>
      <p:sp>
        <p:nvSpPr>
          <p:cNvPr id="7" name="文本框 6"/>
          <p:cNvSpPr txBox="1"/>
          <p:nvPr/>
        </p:nvSpPr>
        <p:spPr>
          <a:xfrm>
            <a:off x="821026" y="5055803"/>
            <a:ext cx="7542612" cy="707886"/>
          </a:xfrm>
          <a:prstGeom prst="rect">
            <a:avLst/>
          </a:prstGeom>
          <a:noFill/>
        </p:spPr>
        <p:txBody>
          <a:bodyPr wrap="square" rtlCol="0">
            <a:spAutoFit/>
          </a:bodyPr>
          <a:lstStyle/>
          <a:p>
            <a:pPr algn="ctr"/>
            <a:r>
              <a:rPr lang="en-US" altLang="zh-CN" sz="2000" dirty="0" smtClean="0">
                <a:solidFill>
                  <a:srgbClr val="B4B4B4"/>
                </a:solidFill>
                <a:latin typeface="Segoe WP Light" panose="020B0502040204020203" pitchFamily="34" charset="0"/>
                <a:cs typeface="Segoe WP Light" panose="020B0502040204020203" pitchFamily="34" charset="0"/>
              </a:rPr>
              <a:t>But cannibalism should not happen </a:t>
            </a:r>
          </a:p>
          <a:p>
            <a:pPr algn="ctr"/>
            <a:r>
              <a:rPr lang="en-US" altLang="zh-CN" sz="2000" dirty="0" smtClean="0">
                <a:solidFill>
                  <a:srgbClr val="B4B4B4"/>
                </a:solidFill>
                <a:latin typeface="Segoe WP Light" panose="020B0502040204020203" pitchFamily="34" charset="0"/>
                <a:cs typeface="Segoe WP Light" panose="020B0502040204020203" pitchFamily="34" charset="0"/>
              </a:rPr>
              <a:t>violating the law within modern society</a:t>
            </a:r>
          </a:p>
        </p:txBody>
      </p:sp>
      <p:sp>
        <p:nvSpPr>
          <p:cNvPr id="8" name="文本框 7"/>
          <p:cNvSpPr txBox="1"/>
          <p:nvPr/>
        </p:nvSpPr>
        <p:spPr>
          <a:xfrm>
            <a:off x="546805" y="3855473"/>
            <a:ext cx="8091057" cy="400110"/>
          </a:xfrm>
          <a:prstGeom prst="rect">
            <a:avLst/>
          </a:prstGeom>
          <a:noFill/>
        </p:spPr>
        <p:txBody>
          <a:bodyPr wrap="square" rtlCol="0">
            <a:spAutoFit/>
          </a:bodyPr>
          <a:lstStyle/>
          <a:p>
            <a:pPr algn="ctr"/>
            <a:r>
              <a:rPr lang="en-US" altLang="zh-CN" sz="2000" dirty="0" smtClean="0">
                <a:solidFill>
                  <a:srgbClr val="B4B4B4"/>
                </a:solidFill>
                <a:latin typeface="Segoe WP Light" panose="020B0502040204020203" pitchFamily="34" charset="0"/>
                <a:cs typeface="Segoe WP Light" panose="020B0502040204020203" pitchFamily="34" charset="0"/>
              </a:rPr>
              <a:t>Cannibalism should be forgiven within the extreme condition</a:t>
            </a:r>
            <a:endParaRPr lang="en-US" altLang="zh-CN" sz="2000" dirty="0">
              <a:solidFill>
                <a:srgbClr val="B4B4B4"/>
              </a:solidFill>
              <a:latin typeface="Segoe WP Light" panose="020B0502040204020203" pitchFamily="34" charset="0"/>
              <a:cs typeface="Segoe WP Light" panose="020B0502040204020203" pitchFamily="34" charset="0"/>
            </a:endParaRPr>
          </a:p>
        </p:txBody>
      </p:sp>
    </p:spTree>
    <p:extLst>
      <p:ext uri="{BB962C8B-B14F-4D97-AF65-F5344CB8AC3E}">
        <p14:creationId xmlns:p14="http://schemas.microsoft.com/office/powerpoint/2010/main" val="3844789215"/>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54954"/>
        </a:solidFill>
        <a:effectLst/>
      </p:bgPr>
    </p:bg>
    <p:spTree>
      <p:nvGrpSpPr>
        <p:cNvPr id="1" name=""/>
        <p:cNvGrpSpPr/>
        <p:nvPr/>
      </p:nvGrpSpPr>
      <p:grpSpPr>
        <a:xfrm>
          <a:off x="0" y="0"/>
          <a:ext cx="0" cy="0"/>
          <a:chOff x="0" y="0"/>
          <a:chExt cx="0" cy="0"/>
        </a:xfrm>
      </p:grpSpPr>
      <p:sp>
        <p:nvSpPr>
          <p:cNvPr id="5" name="文本框 4"/>
          <p:cNvSpPr txBox="1"/>
          <p:nvPr/>
        </p:nvSpPr>
        <p:spPr>
          <a:xfrm>
            <a:off x="1051033" y="3198168"/>
            <a:ext cx="6989380" cy="461665"/>
          </a:xfrm>
          <a:prstGeom prst="rect">
            <a:avLst/>
          </a:prstGeom>
          <a:noFill/>
        </p:spPr>
        <p:txBody>
          <a:bodyPr wrap="square" rtlCol="0">
            <a:spAutoFit/>
          </a:bodyPr>
          <a:lstStyle/>
          <a:p>
            <a:pPr algn="ctr"/>
            <a:r>
              <a:rPr lang="en-US" altLang="zh-CN" sz="2400" dirty="0" smtClean="0">
                <a:solidFill>
                  <a:srgbClr val="B4B4B4"/>
                </a:solidFill>
                <a:latin typeface="Segoe WP Light" panose="020B0502040204020203" pitchFamily="34" charset="0"/>
                <a:cs typeface="Segoe WP Light" panose="020B0502040204020203" pitchFamily="34" charset="0"/>
              </a:rPr>
              <a:t>Real life situation </a:t>
            </a:r>
            <a:r>
              <a:rPr lang="en-US" altLang="zh-CN" sz="2400" dirty="0" smtClean="0">
                <a:solidFill>
                  <a:schemeClr val="bg1">
                    <a:lumMod val="85000"/>
                  </a:schemeClr>
                </a:solidFill>
                <a:latin typeface="Segoe WP Semibold" panose="020B0702040204020203" pitchFamily="34" charset="0"/>
                <a:cs typeface="Segoe WP Semibold" panose="020B0702040204020203" pitchFamily="34" charset="0"/>
              </a:rPr>
              <a:t>The </a:t>
            </a:r>
            <a:r>
              <a:rPr lang="en-US" altLang="zh-CN" sz="2400" dirty="0">
                <a:solidFill>
                  <a:schemeClr val="bg1">
                    <a:lumMod val="85000"/>
                  </a:schemeClr>
                </a:solidFill>
                <a:latin typeface="Segoe WP Semibold" panose="020B0702040204020203" pitchFamily="34" charset="0"/>
                <a:cs typeface="Segoe WP Semibold" panose="020B0702040204020203" pitchFamily="34" charset="0"/>
              </a:rPr>
              <a:t>Story of the Andes Survivors</a:t>
            </a:r>
            <a:endParaRPr lang="en-US" altLang="zh-CN" sz="2400" dirty="0" smtClean="0">
              <a:solidFill>
                <a:schemeClr val="bg1">
                  <a:lumMod val="85000"/>
                </a:schemeClr>
              </a:solidFill>
              <a:latin typeface="Segoe WP Semibold" panose="020B0702040204020203" pitchFamily="34" charset="0"/>
              <a:cs typeface="Segoe WP Semibold" panose="020B0702040204020203" pitchFamily="34" charset="0"/>
            </a:endParaRPr>
          </a:p>
        </p:txBody>
      </p:sp>
    </p:spTree>
    <p:extLst>
      <p:ext uri="{BB962C8B-B14F-4D97-AF65-F5344CB8AC3E}">
        <p14:creationId xmlns:p14="http://schemas.microsoft.com/office/powerpoint/2010/main" val="2207226947"/>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525963"/>
        </a:solidFill>
        <a:effectLst/>
      </p:bgPr>
    </p:bg>
    <p:spTree>
      <p:nvGrpSpPr>
        <p:cNvPr id="1" name=""/>
        <p:cNvGrpSpPr/>
        <p:nvPr/>
      </p:nvGrpSpPr>
      <p:grpSpPr>
        <a:xfrm>
          <a:off x="0" y="0"/>
          <a:ext cx="0" cy="0"/>
          <a:chOff x="0" y="0"/>
          <a:chExt cx="0" cy="0"/>
        </a:xfrm>
      </p:grpSpPr>
      <p:sp>
        <p:nvSpPr>
          <p:cNvPr id="2" name="文本框 1"/>
          <p:cNvSpPr txBox="1"/>
          <p:nvPr/>
        </p:nvSpPr>
        <p:spPr>
          <a:xfrm>
            <a:off x="2099706" y="3075057"/>
            <a:ext cx="4944589"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END</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183748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21634350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endParaRPr lang="zh-CN" altLang="en-US"/>
          </a:p>
        </p:txBody>
      </p:sp>
    </p:spTree>
    <p:extLst>
      <p:ext uri="{BB962C8B-B14F-4D97-AF65-F5344CB8AC3E}">
        <p14:creationId xmlns:p14="http://schemas.microsoft.com/office/powerpoint/2010/main" val="23277479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525963"/>
        </a:solidFill>
        <a:effectLst/>
      </p:bgPr>
    </p:bg>
    <p:spTree>
      <p:nvGrpSpPr>
        <p:cNvPr id="1" name=""/>
        <p:cNvGrpSpPr/>
        <p:nvPr/>
      </p:nvGrpSpPr>
      <p:grpSpPr>
        <a:xfrm>
          <a:off x="0" y="0"/>
          <a:ext cx="0" cy="0"/>
          <a:chOff x="0" y="0"/>
          <a:chExt cx="0" cy="0"/>
        </a:xfrm>
      </p:grpSpPr>
      <p:sp>
        <p:nvSpPr>
          <p:cNvPr id="4" name="文本框 3"/>
          <p:cNvSpPr txBox="1"/>
          <p:nvPr/>
        </p:nvSpPr>
        <p:spPr>
          <a:xfrm>
            <a:off x="821028" y="3667315"/>
            <a:ext cx="7542612" cy="830997"/>
          </a:xfrm>
          <a:prstGeom prst="rect">
            <a:avLst/>
          </a:prstGeom>
          <a:noFill/>
        </p:spPr>
        <p:txBody>
          <a:bodyPr wrap="square" rtlCol="0">
            <a:spAutoFit/>
          </a:bodyPr>
          <a:lstStyle/>
          <a:p>
            <a:pPr algn="ctr"/>
            <a:r>
              <a:rPr lang="en-US" altLang="zh-CN" sz="1600" dirty="0">
                <a:solidFill>
                  <a:srgbClr val="B4B4B4"/>
                </a:solidFill>
                <a:latin typeface="Segoe WP Light" panose="020B0502040204020203" pitchFamily="34" charset="0"/>
                <a:cs typeface="Segoe WP Light" panose="020B0502040204020203" pitchFamily="34" charset="0"/>
              </a:rPr>
              <a:t>Ethical Relativism And </a:t>
            </a:r>
            <a:r>
              <a:rPr lang="en-US" altLang="zh-CN" sz="1600" dirty="0" smtClean="0">
                <a:solidFill>
                  <a:srgbClr val="B4B4B4"/>
                </a:solidFill>
                <a:latin typeface="Segoe WP Light" panose="020B0502040204020203" pitchFamily="34" charset="0"/>
                <a:cs typeface="Segoe WP Light" panose="020B0502040204020203" pitchFamily="34" charset="0"/>
              </a:rPr>
              <a:t>Cannibalism</a:t>
            </a:r>
          </a:p>
          <a:p>
            <a:pPr algn="ctr"/>
            <a:r>
              <a:rPr lang="en-US" altLang="zh-CN" sz="1600" dirty="0" smtClean="0">
                <a:solidFill>
                  <a:srgbClr val="B4B4B4"/>
                </a:solidFill>
                <a:latin typeface="Segoe WP Light" panose="020B0502040204020203" pitchFamily="34" charset="0"/>
                <a:cs typeface="Segoe WP Light" panose="020B0502040204020203" pitchFamily="34" charset="0"/>
              </a:rPr>
              <a:t>http</a:t>
            </a:r>
            <a:r>
              <a:rPr lang="en-US" altLang="zh-CN" sz="1600" dirty="0">
                <a:solidFill>
                  <a:srgbClr val="B4B4B4"/>
                </a:solidFill>
                <a:latin typeface="Segoe WP Light" panose="020B0502040204020203" pitchFamily="34" charset="0"/>
                <a:cs typeface="Segoe WP Light" panose="020B0502040204020203" pitchFamily="34" charset="0"/>
              </a:rPr>
              <a:t>://</a:t>
            </a:r>
            <a:r>
              <a:rPr lang="en-US" altLang="zh-CN" sz="1600" dirty="0" smtClean="0">
                <a:solidFill>
                  <a:srgbClr val="B4B4B4"/>
                </a:solidFill>
                <a:latin typeface="Segoe WP Light" panose="020B0502040204020203" pitchFamily="34" charset="0"/>
                <a:cs typeface="Segoe WP Light" panose="020B0502040204020203" pitchFamily="34" charset="0"/>
              </a:rPr>
              <a:t>www.reviewessays.com/print/Ethical-Relativism-Cannibalism/21338.html</a:t>
            </a:r>
          </a:p>
          <a:p>
            <a:pPr algn="ctr"/>
            <a:endParaRPr lang="en-US" altLang="zh-CN" sz="1600" dirty="0" smtClean="0">
              <a:solidFill>
                <a:srgbClr val="B4B4B4"/>
              </a:solidFill>
              <a:latin typeface="Segoe WP Light" panose="020B0502040204020203" pitchFamily="34" charset="0"/>
              <a:cs typeface="Segoe WP Light" panose="020B0502040204020203" pitchFamily="34" charset="0"/>
            </a:endParaRPr>
          </a:p>
        </p:txBody>
      </p:sp>
      <p:sp>
        <p:nvSpPr>
          <p:cNvPr id="2" name="文本框 1"/>
          <p:cNvSpPr txBox="1"/>
          <p:nvPr/>
        </p:nvSpPr>
        <p:spPr>
          <a:xfrm>
            <a:off x="2120040" y="547006"/>
            <a:ext cx="4944589"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Bibliography</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
        <p:nvSpPr>
          <p:cNvPr id="6" name="文本框 5"/>
          <p:cNvSpPr txBox="1"/>
          <p:nvPr/>
        </p:nvSpPr>
        <p:spPr>
          <a:xfrm>
            <a:off x="906926" y="2005321"/>
            <a:ext cx="7542612" cy="830997"/>
          </a:xfrm>
          <a:prstGeom prst="rect">
            <a:avLst/>
          </a:prstGeom>
          <a:noFill/>
        </p:spPr>
        <p:txBody>
          <a:bodyPr wrap="square" rtlCol="0">
            <a:spAutoFit/>
          </a:bodyPr>
          <a:lstStyle/>
          <a:p>
            <a:pPr algn="ctr"/>
            <a:r>
              <a:rPr lang="en-US" altLang="zh-CN" sz="1600" dirty="0">
                <a:solidFill>
                  <a:srgbClr val="B4B4B4"/>
                </a:solidFill>
                <a:latin typeface="Segoe WP Light" panose="020B0502040204020203" pitchFamily="34" charset="0"/>
                <a:cs typeface="Segoe WP Light" panose="020B0502040204020203" pitchFamily="34" charset="0"/>
              </a:rPr>
              <a:t>Morality is a Culturally Conditioned Response</a:t>
            </a:r>
          </a:p>
          <a:p>
            <a:pPr algn="ctr"/>
            <a:r>
              <a:rPr lang="en-US" altLang="zh-CN" sz="1600" dirty="0" smtClean="0">
                <a:solidFill>
                  <a:srgbClr val="B4B4B4"/>
                </a:solidFill>
                <a:latin typeface="Segoe WP Light" panose="020B0502040204020203" pitchFamily="34" charset="0"/>
                <a:cs typeface="Segoe WP Light" panose="020B0502040204020203" pitchFamily="34" charset="0"/>
              </a:rPr>
              <a:t>http</a:t>
            </a:r>
            <a:r>
              <a:rPr lang="en-US" altLang="zh-CN" sz="1600" dirty="0">
                <a:solidFill>
                  <a:srgbClr val="B4B4B4"/>
                </a:solidFill>
                <a:latin typeface="Segoe WP Light" panose="020B0502040204020203" pitchFamily="34" charset="0"/>
                <a:cs typeface="Segoe WP Light" panose="020B0502040204020203" pitchFamily="34" charset="0"/>
              </a:rPr>
              <a:t>://www.macalester.edu/academics/psychology/whathap/ubnrp/aesthetics/perception.html</a:t>
            </a:r>
          </a:p>
        </p:txBody>
      </p:sp>
      <p:sp>
        <p:nvSpPr>
          <p:cNvPr id="7" name="文本框 6"/>
          <p:cNvSpPr txBox="1"/>
          <p:nvPr/>
        </p:nvSpPr>
        <p:spPr>
          <a:xfrm>
            <a:off x="906926" y="2836318"/>
            <a:ext cx="7542612" cy="584775"/>
          </a:xfrm>
          <a:prstGeom prst="rect">
            <a:avLst/>
          </a:prstGeom>
          <a:noFill/>
        </p:spPr>
        <p:txBody>
          <a:bodyPr wrap="square" rtlCol="0">
            <a:spAutoFit/>
          </a:bodyPr>
          <a:lstStyle/>
          <a:p>
            <a:pPr algn="ctr"/>
            <a:r>
              <a:rPr lang="en-US" altLang="zh-CN" sz="1600" dirty="0">
                <a:solidFill>
                  <a:srgbClr val="B4B4B4"/>
                </a:solidFill>
                <a:latin typeface="Segoe WP Light" panose="020B0502040204020203" pitchFamily="34" charset="0"/>
                <a:cs typeface="Segoe WP Light" panose="020B0502040204020203" pitchFamily="34" charset="0"/>
              </a:rPr>
              <a:t>Morality: Nature or Culture</a:t>
            </a:r>
            <a:r>
              <a:rPr lang="en-US" altLang="zh-CN" sz="1600" dirty="0" smtClean="0">
                <a:solidFill>
                  <a:srgbClr val="B4B4B4"/>
                </a:solidFill>
                <a:latin typeface="Segoe WP Light" panose="020B0502040204020203" pitchFamily="34" charset="0"/>
                <a:cs typeface="Segoe WP Light" panose="020B0502040204020203" pitchFamily="34" charset="0"/>
              </a:rPr>
              <a:t>?</a:t>
            </a:r>
          </a:p>
          <a:p>
            <a:pPr algn="ctr"/>
            <a:r>
              <a:rPr lang="en-US" altLang="zh-CN" sz="1600" dirty="0" smtClean="0">
                <a:solidFill>
                  <a:srgbClr val="B4B4B4"/>
                </a:solidFill>
                <a:latin typeface="Segoe WP Light" panose="020B0502040204020203" pitchFamily="34" charset="0"/>
                <a:cs typeface="Segoe WP Light" panose="020B0502040204020203" pitchFamily="34" charset="0"/>
              </a:rPr>
              <a:t>http</a:t>
            </a:r>
            <a:r>
              <a:rPr lang="en-US" altLang="zh-CN" sz="1600" dirty="0">
                <a:solidFill>
                  <a:srgbClr val="B4B4B4"/>
                </a:solidFill>
                <a:latin typeface="Segoe WP Light" panose="020B0502040204020203" pitchFamily="34" charset="0"/>
                <a:cs typeface="Segoe WP Light" panose="020B0502040204020203" pitchFamily="34" charset="0"/>
              </a:rPr>
              <a:t>://www.forbes.com/sites/willwilkinson/2011/03/28/morality-nature-or-culture/</a:t>
            </a:r>
            <a:endParaRPr lang="en-US" altLang="zh-CN" sz="1600" dirty="0" smtClean="0">
              <a:solidFill>
                <a:srgbClr val="B4B4B4"/>
              </a:solidFill>
              <a:latin typeface="Segoe WP Light" panose="020B0502040204020203" pitchFamily="34" charset="0"/>
              <a:cs typeface="Segoe WP Light" panose="020B0502040204020203" pitchFamily="34" charset="0"/>
            </a:endParaRPr>
          </a:p>
        </p:txBody>
      </p:sp>
      <p:sp>
        <p:nvSpPr>
          <p:cNvPr id="8" name="文本框 7"/>
          <p:cNvSpPr txBox="1"/>
          <p:nvPr/>
        </p:nvSpPr>
        <p:spPr>
          <a:xfrm>
            <a:off x="821028" y="4498312"/>
            <a:ext cx="7542612" cy="584775"/>
          </a:xfrm>
          <a:prstGeom prst="rect">
            <a:avLst/>
          </a:prstGeom>
          <a:noFill/>
        </p:spPr>
        <p:txBody>
          <a:bodyPr wrap="square" rtlCol="0">
            <a:spAutoFit/>
          </a:bodyPr>
          <a:lstStyle/>
          <a:p>
            <a:pPr algn="ctr"/>
            <a:r>
              <a:rPr lang="en-US" altLang="zh-CN" sz="1600" dirty="0" smtClean="0">
                <a:solidFill>
                  <a:srgbClr val="B4B4B4"/>
                </a:solidFill>
                <a:latin typeface="Segoe WP Light" panose="020B0502040204020203" pitchFamily="34" charset="0"/>
                <a:cs typeface="Segoe WP Light" panose="020B0502040204020203" pitchFamily="34" charset="0"/>
              </a:rPr>
              <a:t>The Story of Andes Survivors</a:t>
            </a:r>
          </a:p>
          <a:p>
            <a:pPr algn="ctr"/>
            <a:r>
              <a:rPr lang="en-US" altLang="zh-CN" sz="1600" dirty="0">
                <a:solidFill>
                  <a:srgbClr val="B4B4B4"/>
                </a:solidFill>
                <a:latin typeface="Segoe WP Light" panose="020B0502040204020203" pitchFamily="34" charset="0"/>
                <a:cs typeface="Segoe WP Light" panose="020B0502040204020203" pitchFamily="34" charset="0"/>
              </a:rPr>
              <a:t>http://en.wikipedia.org/wiki/Uruguayan_Air_Force_Flight_571</a:t>
            </a:r>
            <a:endParaRPr lang="en-US" altLang="zh-CN" sz="1600" dirty="0" smtClean="0">
              <a:solidFill>
                <a:srgbClr val="B4B4B4"/>
              </a:solidFill>
              <a:latin typeface="Segoe WP Light" panose="020B0502040204020203" pitchFamily="34" charset="0"/>
              <a:cs typeface="Segoe WP Light" panose="020B0502040204020203" pitchFamily="34" charset="0"/>
            </a:endParaRPr>
          </a:p>
        </p:txBody>
      </p:sp>
    </p:spTree>
    <p:extLst>
      <p:ext uri="{BB962C8B-B14F-4D97-AF65-F5344CB8AC3E}">
        <p14:creationId xmlns:p14="http://schemas.microsoft.com/office/powerpoint/2010/main" val="1769120158"/>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54954"/>
        </a:solid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370" y="-21021"/>
            <a:ext cx="10644260" cy="7037269"/>
          </a:xfrm>
          <a:prstGeom prst="rect">
            <a:avLst/>
          </a:prstGeom>
        </p:spPr>
      </p:pic>
      <p:sp>
        <p:nvSpPr>
          <p:cNvPr id="8" name="矩形 7"/>
          <p:cNvSpPr/>
          <p:nvPr/>
        </p:nvSpPr>
        <p:spPr>
          <a:xfrm>
            <a:off x="-357352" y="-1"/>
            <a:ext cx="9521688" cy="7141266"/>
          </a:xfrm>
          <a:prstGeom prst="rect">
            <a:avLst/>
          </a:prstGeom>
          <a:solidFill>
            <a:schemeClr val="tx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051033" y="3198168"/>
            <a:ext cx="6989380" cy="461665"/>
          </a:xfrm>
          <a:prstGeom prst="rect">
            <a:avLst/>
          </a:prstGeom>
          <a:noFill/>
        </p:spPr>
        <p:txBody>
          <a:bodyPr wrap="square" rtlCol="0">
            <a:spAutoFit/>
          </a:bodyPr>
          <a:lstStyle/>
          <a:p>
            <a:pPr algn="ctr"/>
            <a:r>
              <a:rPr lang="en-US" altLang="zh-CN" sz="2400" dirty="0" smtClean="0">
                <a:solidFill>
                  <a:srgbClr val="B4B4B4"/>
                </a:solidFill>
                <a:latin typeface="Segoe WP Light" panose="020B0502040204020203" pitchFamily="34" charset="0"/>
                <a:cs typeface="Segoe WP Light" panose="020B0502040204020203" pitchFamily="34" charset="0"/>
              </a:rPr>
              <a:t>Real life situation </a:t>
            </a:r>
            <a:r>
              <a:rPr lang="en-US" altLang="zh-CN" sz="2400" dirty="0" smtClean="0">
                <a:solidFill>
                  <a:schemeClr val="bg1">
                    <a:lumMod val="85000"/>
                  </a:schemeClr>
                </a:solidFill>
                <a:latin typeface="Segoe WP Semibold" panose="020B0702040204020203" pitchFamily="34" charset="0"/>
                <a:cs typeface="Segoe WP Semibold" panose="020B0702040204020203" pitchFamily="34" charset="0"/>
              </a:rPr>
              <a:t>The </a:t>
            </a:r>
            <a:r>
              <a:rPr lang="en-US" altLang="zh-CN" sz="2400" dirty="0">
                <a:solidFill>
                  <a:schemeClr val="bg1">
                    <a:lumMod val="85000"/>
                  </a:schemeClr>
                </a:solidFill>
                <a:latin typeface="Segoe WP Semibold" panose="020B0702040204020203" pitchFamily="34" charset="0"/>
                <a:cs typeface="Segoe WP Semibold" panose="020B0702040204020203" pitchFamily="34" charset="0"/>
              </a:rPr>
              <a:t>Story of the Andes Survivors</a:t>
            </a:r>
            <a:endParaRPr lang="en-US" altLang="zh-CN" sz="2400" dirty="0" smtClean="0">
              <a:solidFill>
                <a:schemeClr val="bg1">
                  <a:lumMod val="85000"/>
                </a:schemeClr>
              </a:solidFill>
              <a:latin typeface="Segoe WP Semibold" panose="020B0702040204020203" pitchFamily="34" charset="0"/>
              <a:cs typeface="Segoe WP Semibold" panose="020B0702040204020203" pitchFamily="34" charset="0"/>
            </a:endParaRPr>
          </a:p>
        </p:txBody>
      </p:sp>
      <p:sp>
        <p:nvSpPr>
          <p:cNvPr id="9" name="圆角矩形 8"/>
          <p:cNvSpPr/>
          <p:nvPr/>
        </p:nvSpPr>
        <p:spPr>
          <a:xfrm>
            <a:off x="0" y="6184670"/>
            <a:ext cx="9144000" cy="2111433"/>
          </a:xfrm>
          <a:prstGeom prst="roundRect">
            <a:avLst>
              <a:gd name="adj" fmla="val 5643"/>
            </a:avLst>
          </a:prstGeom>
          <a:solidFill>
            <a:srgbClr val="2E31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49382" y="6297609"/>
            <a:ext cx="8645236" cy="461665"/>
          </a:xfrm>
          <a:prstGeom prst="rect">
            <a:avLst/>
          </a:prstGeom>
          <a:noFill/>
        </p:spPr>
        <p:txBody>
          <a:bodyPr wrap="square" rtlCol="0">
            <a:spAutoFit/>
          </a:bodyPr>
          <a:lstStyle/>
          <a:p>
            <a:pPr algn="ctr"/>
            <a:r>
              <a:rPr lang="en-US" altLang="zh-CN" sz="2400" dirty="0" smtClean="0">
                <a:solidFill>
                  <a:srgbClr val="B4B4B4"/>
                </a:solidFill>
                <a:latin typeface="Segoe WP Light" panose="020B0502040204020203" pitchFamily="34" charset="0"/>
                <a:cs typeface="Segoe WP Light" panose="020B0502040204020203" pitchFamily="34" charset="0"/>
              </a:rPr>
              <a:t>Knowledge Question</a:t>
            </a:r>
          </a:p>
        </p:txBody>
      </p:sp>
    </p:spTree>
    <p:extLst>
      <p:ext uri="{BB962C8B-B14F-4D97-AF65-F5344CB8AC3E}">
        <p14:creationId xmlns:p14="http://schemas.microsoft.com/office/powerpoint/2010/main" val="224374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53093" y="2951947"/>
            <a:ext cx="7437814" cy="954107"/>
          </a:xfrm>
          <a:prstGeom prst="rect">
            <a:avLst/>
          </a:prstGeom>
          <a:noFill/>
        </p:spPr>
        <p:txBody>
          <a:bodyPr wrap="square" rtlCol="0">
            <a:spAutoFit/>
          </a:bodyPr>
          <a:lstStyle/>
          <a:p>
            <a:pPr algn="ctr"/>
            <a:r>
              <a:rPr lang="en-US" altLang="zh-CN" sz="2800" dirty="0">
                <a:solidFill>
                  <a:srgbClr val="B4B4B4"/>
                </a:solidFill>
                <a:latin typeface="Segoe WP Light" panose="020B0502040204020203" pitchFamily="34" charset="0"/>
                <a:cs typeface="Segoe WP Light" panose="020B0502040204020203" pitchFamily="34" charset="0"/>
              </a:rPr>
              <a:t>To what extent could cannibalism be morally </a:t>
            </a:r>
            <a:r>
              <a:rPr lang="en-US" altLang="zh-CN" sz="2800" dirty="0" smtClean="0">
                <a:solidFill>
                  <a:srgbClr val="B4B4B4"/>
                </a:solidFill>
                <a:latin typeface="Segoe WP Light" panose="020B0502040204020203" pitchFamily="34" charset="0"/>
                <a:cs typeface="Segoe WP Light" panose="020B0502040204020203" pitchFamily="34" charset="0"/>
              </a:rPr>
              <a:t>reasonable </a:t>
            </a:r>
            <a:r>
              <a:rPr lang="en-US" altLang="zh-CN" sz="2800" dirty="0">
                <a:solidFill>
                  <a:srgbClr val="B4B4B4"/>
                </a:solidFill>
                <a:latin typeface="Segoe WP Light" panose="020B0502040204020203" pitchFamily="34" charset="0"/>
                <a:cs typeface="Segoe WP Light" panose="020B0502040204020203" pitchFamily="34" charset="0"/>
              </a:rPr>
              <a:t>in specific situations?</a:t>
            </a:r>
            <a:endParaRPr lang="en-US" altLang="zh-CN" sz="2800" dirty="0" smtClean="0">
              <a:solidFill>
                <a:schemeClr val="bg1">
                  <a:lumMod val="85000"/>
                </a:schemeClr>
              </a:solidFill>
              <a:latin typeface="Segoe WP Semibold" panose="020B0702040204020203" pitchFamily="34" charset="0"/>
              <a:cs typeface="Segoe WP Semibold" panose="020B0702040204020203" pitchFamily="34" charset="0"/>
            </a:endParaRPr>
          </a:p>
        </p:txBody>
      </p:sp>
    </p:spTree>
    <p:extLst>
      <p:ext uri="{BB962C8B-B14F-4D97-AF65-F5344CB8AC3E}">
        <p14:creationId xmlns:p14="http://schemas.microsoft.com/office/powerpoint/2010/main" val="107628746"/>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118358" y="3888724"/>
            <a:ext cx="6947956" cy="830997"/>
          </a:xfrm>
          <a:prstGeom prst="rect">
            <a:avLst/>
          </a:prstGeom>
          <a:noFill/>
        </p:spPr>
        <p:txBody>
          <a:bodyPr wrap="square" rtlCol="0">
            <a:spAutoFit/>
          </a:bodyPr>
          <a:lstStyle/>
          <a:p>
            <a:pPr algn="ctr"/>
            <a:r>
              <a:rPr lang="en-US" altLang="zh-CN" sz="2400" dirty="0" smtClean="0">
                <a:solidFill>
                  <a:srgbClr val="B4B4B4"/>
                </a:solidFill>
                <a:latin typeface="Segoe WP Light" panose="020B0502040204020203" pitchFamily="34" charset="0"/>
                <a:cs typeface="Segoe WP Light" panose="020B0502040204020203" pitchFamily="34" charset="0"/>
              </a:rPr>
              <a:t>Cannibalism is reasonable </a:t>
            </a:r>
          </a:p>
          <a:p>
            <a:pPr algn="ctr"/>
            <a:r>
              <a:rPr lang="en-US" altLang="zh-CN" sz="2400" dirty="0" smtClean="0">
                <a:solidFill>
                  <a:srgbClr val="B4B4B4"/>
                </a:solidFill>
                <a:latin typeface="Segoe WP Light" panose="020B0502040204020203" pitchFamily="34" charset="0"/>
                <a:cs typeface="Segoe WP Light" panose="020B0502040204020203" pitchFamily="34" charset="0"/>
              </a:rPr>
              <a:t>to meet humans’ basic needs</a:t>
            </a:r>
            <a:endParaRPr lang="en-US" altLang="zh-CN" sz="2400" dirty="0" smtClean="0">
              <a:solidFill>
                <a:schemeClr val="bg1">
                  <a:lumMod val="85000"/>
                </a:schemeClr>
              </a:solidFill>
              <a:latin typeface="Segoe WP Semibold" panose="020B0702040204020203" pitchFamily="34" charset="0"/>
              <a:cs typeface="Segoe WP Semibold" panose="020B0702040204020203" pitchFamily="34" charset="0"/>
            </a:endParaRPr>
          </a:p>
        </p:txBody>
      </p:sp>
      <p:sp>
        <p:nvSpPr>
          <p:cNvPr id="2" name="文本框 1"/>
          <p:cNvSpPr txBox="1"/>
          <p:nvPr/>
        </p:nvSpPr>
        <p:spPr>
          <a:xfrm>
            <a:off x="3343200" y="2375807"/>
            <a:ext cx="2498272"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Claim I</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345837426"/>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示 5"/>
          <p:cNvGraphicFramePr/>
          <p:nvPr>
            <p:extLst>
              <p:ext uri="{D42A27DB-BD31-4B8C-83A1-F6EECF244321}">
                <p14:modId xmlns:p14="http://schemas.microsoft.com/office/powerpoint/2010/main" val="1423227823"/>
              </p:ext>
            </p:extLst>
          </p:nvPr>
        </p:nvGraphicFramePr>
        <p:xfrm>
          <a:off x="1154168" y="971770"/>
          <a:ext cx="6835665" cy="45571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文本框 6"/>
          <p:cNvSpPr txBox="1"/>
          <p:nvPr/>
        </p:nvSpPr>
        <p:spPr>
          <a:xfrm>
            <a:off x="1098022" y="5917221"/>
            <a:ext cx="6947956" cy="461665"/>
          </a:xfrm>
          <a:prstGeom prst="rect">
            <a:avLst/>
          </a:prstGeom>
          <a:noFill/>
        </p:spPr>
        <p:txBody>
          <a:bodyPr wrap="square" rtlCol="0">
            <a:spAutoFit/>
          </a:bodyPr>
          <a:lstStyle/>
          <a:p>
            <a:pPr algn="ctr"/>
            <a:r>
              <a:rPr lang="en-US" altLang="zh-CN" sz="2400" dirty="0" smtClean="0">
                <a:solidFill>
                  <a:srgbClr val="B4B4B4"/>
                </a:solidFill>
                <a:latin typeface="Segoe WP Light" panose="020B0502040204020203" pitchFamily="34" charset="0"/>
                <a:cs typeface="Segoe WP Light" panose="020B0502040204020203" pitchFamily="34" charset="0"/>
              </a:rPr>
              <a:t>Maslow's </a:t>
            </a:r>
            <a:r>
              <a:rPr lang="en-US" altLang="zh-CN" sz="2400" dirty="0">
                <a:solidFill>
                  <a:srgbClr val="B4B4B4"/>
                </a:solidFill>
                <a:latin typeface="Segoe WP Light" panose="020B0502040204020203" pitchFamily="34" charset="0"/>
                <a:cs typeface="Segoe WP Light" panose="020B0502040204020203" pitchFamily="34" charset="0"/>
              </a:rPr>
              <a:t>hierarchy of needs</a:t>
            </a:r>
            <a:endParaRPr lang="en-US" altLang="zh-CN" sz="2400" dirty="0" smtClean="0">
              <a:solidFill>
                <a:schemeClr val="bg1">
                  <a:lumMod val="85000"/>
                </a:schemeClr>
              </a:solidFill>
              <a:latin typeface="Segoe WP Semibold" panose="020B0702040204020203" pitchFamily="34" charset="0"/>
              <a:cs typeface="Segoe WP Semibold" panose="020B0702040204020203" pitchFamily="34" charset="0"/>
            </a:endParaRPr>
          </a:p>
        </p:txBody>
      </p:sp>
    </p:spTree>
    <p:extLst>
      <p:ext uri="{BB962C8B-B14F-4D97-AF65-F5344CB8AC3E}">
        <p14:creationId xmlns:p14="http://schemas.microsoft.com/office/powerpoint/2010/main" val="706242768"/>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118358" y="3888724"/>
            <a:ext cx="6947956" cy="830997"/>
          </a:xfrm>
          <a:prstGeom prst="rect">
            <a:avLst/>
          </a:prstGeom>
          <a:noFill/>
        </p:spPr>
        <p:txBody>
          <a:bodyPr wrap="square" rtlCol="0">
            <a:spAutoFit/>
          </a:bodyPr>
          <a:lstStyle/>
          <a:p>
            <a:pPr algn="ctr"/>
            <a:r>
              <a:rPr lang="en-US" altLang="zh-CN" sz="2400" dirty="0" smtClean="0">
                <a:solidFill>
                  <a:srgbClr val="B4B4B4"/>
                </a:solidFill>
                <a:latin typeface="Segoe WP Light" panose="020B0502040204020203" pitchFamily="34" charset="0"/>
                <a:cs typeface="Segoe WP Light" panose="020B0502040204020203" pitchFamily="34" charset="0"/>
              </a:rPr>
              <a:t>Cannibalism itself is not ethical</a:t>
            </a:r>
          </a:p>
          <a:p>
            <a:pPr algn="ctr"/>
            <a:r>
              <a:rPr lang="en-US" altLang="zh-CN" sz="2400" dirty="0" smtClean="0">
                <a:solidFill>
                  <a:srgbClr val="B4B4B4"/>
                </a:solidFill>
                <a:latin typeface="Segoe WP Light" panose="020B0502040204020203" pitchFamily="34" charset="0"/>
                <a:cs typeface="Segoe WP Light" panose="020B0502040204020203" pitchFamily="34" charset="0"/>
              </a:rPr>
              <a:t>though it is compelled</a:t>
            </a:r>
          </a:p>
        </p:txBody>
      </p:sp>
      <p:sp>
        <p:nvSpPr>
          <p:cNvPr id="2" name="文本框 1"/>
          <p:cNvSpPr txBox="1"/>
          <p:nvPr/>
        </p:nvSpPr>
        <p:spPr>
          <a:xfrm>
            <a:off x="2120041" y="2267741"/>
            <a:ext cx="4944589"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Counterclaim I</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251169463"/>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118358" y="3888724"/>
            <a:ext cx="6947956" cy="954107"/>
          </a:xfrm>
          <a:prstGeom prst="rect">
            <a:avLst/>
          </a:prstGeom>
          <a:noFill/>
        </p:spPr>
        <p:txBody>
          <a:bodyPr wrap="square" rtlCol="0">
            <a:spAutoFit/>
          </a:bodyPr>
          <a:lstStyle/>
          <a:p>
            <a:pPr algn="ctr"/>
            <a:r>
              <a:rPr lang="en-US" altLang="zh-CN" sz="2800" dirty="0" smtClean="0">
                <a:solidFill>
                  <a:srgbClr val="B4B4B4"/>
                </a:solidFill>
                <a:latin typeface="Segoe WP Light" panose="020B0502040204020203" pitchFamily="34" charset="0"/>
                <a:cs typeface="Segoe WP Light" panose="020B0502040204020203" pitchFamily="34" charset="0"/>
              </a:rPr>
              <a:t>Cannibalism is acceptable since it exists in a independent culture as well as a religion</a:t>
            </a:r>
            <a:endParaRPr lang="en-US" altLang="zh-CN" sz="2800" dirty="0" smtClean="0">
              <a:solidFill>
                <a:schemeClr val="bg1">
                  <a:lumMod val="85000"/>
                </a:schemeClr>
              </a:solidFill>
              <a:latin typeface="Segoe WP Semibold" panose="020B0702040204020203" pitchFamily="34" charset="0"/>
              <a:cs typeface="Segoe WP Semibold" panose="020B0702040204020203" pitchFamily="34" charset="0"/>
            </a:endParaRPr>
          </a:p>
        </p:txBody>
      </p:sp>
      <p:sp>
        <p:nvSpPr>
          <p:cNvPr id="2" name="文本框 1"/>
          <p:cNvSpPr txBox="1"/>
          <p:nvPr/>
        </p:nvSpPr>
        <p:spPr>
          <a:xfrm>
            <a:off x="3343200" y="2375807"/>
            <a:ext cx="2498272"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Claim II</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377274617"/>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6124" y="-1"/>
            <a:ext cx="9290460" cy="6967845"/>
          </a:xfrm>
          <a:prstGeom prst="rect">
            <a:avLst/>
          </a:prstGeom>
        </p:spPr>
      </p:pic>
      <p:sp>
        <p:nvSpPr>
          <p:cNvPr id="5" name="矩形 4"/>
          <p:cNvSpPr/>
          <p:nvPr/>
        </p:nvSpPr>
        <p:spPr>
          <a:xfrm>
            <a:off x="-357352" y="-1"/>
            <a:ext cx="9521688" cy="7141266"/>
          </a:xfrm>
          <a:prstGeom prst="rect">
            <a:avLst/>
          </a:prstGeom>
          <a:solidFill>
            <a:schemeClr val="tx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1118358" y="3888724"/>
            <a:ext cx="6947956" cy="1815882"/>
          </a:xfrm>
          <a:prstGeom prst="rect">
            <a:avLst/>
          </a:prstGeom>
          <a:noFill/>
        </p:spPr>
        <p:txBody>
          <a:bodyPr wrap="square" rtlCol="0">
            <a:spAutoFit/>
          </a:bodyPr>
          <a:lstStyle/>
          <a:p>
            <a:pPr algn="ctr"/>
            <a:r>
              <a:rPr lang="en-US" altLang="zh-CN" sz="2800" dirty="0">
                <a:solidFill>
                  <a:srgbClr val="B4B4B4"/>
                </a:solidFill>
                <a:latin typeface="Segoe WP Light" panose="020B0502040204020203" pitchFamily="34" charset="0"/>
                <a:cs typeface="Segoe WP Light" panose="020B0502040204020203" pitchFamily="34" charset="0"/>
              </a:rPr>
              <a:t>Among certain South American and African tribes, for example, the bodies of killed foes were cooked and eaten, or burned, reduced to powder, and put in drinks. </a:t>
            </a:r>
            <a:endParaRPr lang="en-US" altLang="zh-CN" sz="2800" dirty="0" smtClean="0">
              <a:solidFill>
                <a:schemeClr val="bg1">
                  <a:lumMod val="85000"/>
                </a:schemeClr>
              </a:solidFill>
              <a:latin typeface="Segoe WP Semibold" panose="020B0702040204020203" pitchFamily="34" charset="0"/>
              <a:cs typeface="Segoe WP Semibold" panose="020B0702040204020203" pitchFamily="34" charset="0"/>
            </a:endParaRPr>
          </a:p>
        </p:txBody>
      </p:sp>
      <p:sp>
        <p:nvSpPr>
          <p:cNvPr id="2" name="文本框 1"/>
          <p:cNvSpPr txBox="1"/>
          <p:nvPr/>
        </p:nvSpPr>
        <p:spPr>
          <a:xfrm>
            <a:off x="3343200" y="2375807"/>
            <a:ext cx="2498272" cy="707886"/>
          </a:xfrm>
          <a:prstGeom prst="rect">
            <a:avLst/>
          </a:prstGeom>
          <a:noFill/>
        </p:spPr>
        <p:txBody>
          <a:bodyPr wrap="square" rtlCol="0">
            <a:spAutoFit/>
          </a:bodyPr>
          <a:lstStyle/>
          <a:p>
            <a:pPr algn="ctr"/>
            <a:r>
              <a:rPr lang="en-US" altLang="zh-CN" sz="4000" dirty="0" smtClean="0">
                <a:solidFill>
                  <a:srgbClr val="F2F3F4"/>
                </a:solidFill>
                <a:latin typeface="Segoe UI Light" panose="020B0502040204020203" pitchFamily="34" charset="0"/>
                <a:cs typeface="Segoe UI Light" panose="020B0502040204020203" pitchFamily="34" charset="0"/>
              </a:rPr>
              <a:t>Claim II</a:t>
            </a:r>
            <a:endParaRPr lang="zh-CN" altLang="en-US" sz="4000" dirty="0">
              <a:solidFill>
                <a:srgbClr val="F2F3F4"/>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37412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3101</TotalTime>
  <Words>1552</Words>
  <Application>Microsoft Office PowerPoint</Application>
  <PresentationFormat>全屏显示(4:3)</PresentationFormat>
  <Paragraphs>142</Paragraphs>
  <Slides>23</Slides>
  <Notes>18</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23</vt:i4>
      </vt:variant>
    </vt:vector>
  </HeadingPairs>
  <TitlesOfParts>
    <vt:vector size="33" baseType="lpstr">
      <vt:lpstr>微软雅黑 Light</vt:lpstr>
      <vt:lpstr>Calibri</vt:lpstr>
      <vt:lpstr>Segoe WP Light</vt:lpstr>
      <vt:lpstr>Microsoft YaHei UI Light</vt:lpstr>
      <vt:lpstr>Segoe WP Semibold</vt:lpstr>
      <vt:lpstr>Arial</vt:lpstr>
      <vt:lpstr>宋体</vt:lpstr>
      <vt:lpstr>Calibri Light</vt:lpstr>
      <vt:lpstr>Segoe UI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Jim Toltec</dc:creator>
  <cp:lastModifiedBy>Jim Toltec</cp:lastModifiedBy>
  <cp:revision>120</cp:revision>
  <dcterms:created xsi:type="dcterms:W3CDTF">2014-06-20T02:55:30Z</dcterms:created>
  <dcterms:modified xsi:type="dcterms:W3CDTF">2014-12-05T09:04:46Z</dcterms:modified>
</cp:coreProperties>
</file>

<file path=docProps/thumbnail.jpeg>
</file>